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42"/>
  </p:notesMasterIdLst>
  <p:handoutMasterIdLst>
    <p:handoutMasterId r:id="rId43"/>
  </p:handoutMasterIdLst>
  <p:sldIdLst>
    <p:sldId id="259" r:id="rId2"/>
    <p:sldId id="260" r:id="rId3"/>
    <p:sldId id="258" r:id="rId4"/>
    <p:sldId id="265" r:id="rId5"/>
    <p:sldId id="269" r:id="rId6"/>
    <p:sldId id="271" r:id="rId7"/>
    <p:sldId id="272" r:id="rId8"/>
    <p:sldId id="273" r:id="rId9"/>
    <p:sldId id="274" r:id="rId10"/>
    <p:sldId id="291" r:id="rId11"/>
    <p:sldId id="285" r:id="rId12"/>
    <p:sldId id="270" r:id="rId13"/>
    <p:sldId id="289" r:id="rId14"/>
    <p:sldId id="290" r:id="rId15"/>
    <p:sldId id="288" r:id="rId16"/>
    <p:sldId id="286" r:id="rId17"/>
    <p:sldId id="277" r:id="rId18"/>
    <p:sldId id="278" r:id="rId19"/>
    <p:sldId id="279" r:id="rId20"/>
    <p:sldId id="293" r:id="rId21"/>
    <p:sldId id="292" r:id="rId22"/>
    <p:sldId id="287" r:id="rId23"/>
    <p:sldId id="280" r:id="rId24"/>
    <p:sldId id="282" r:id="rId25"/>
    <p:sldId id="294" r:id="rId26"/>
    <p:sldId id="297" r:id="rId27"/>
    <p:sldId id="308" r:id="rId28"/>
    <p:sldId id="296" r:id="rId29"/>
    <p:sldId id="295" r:id="rId30"/>
    <p:sldId id="298" r:id="rId31"/>
    <p:sldId id="299" r:id="rId32"/>
    <p:sldId id="300" r:id="rId33"/>
    <p:sldId id="301" r:id="rId34"/>
    <p:sldId id="302" r:id="rId35"/>
    <p:sldId id="303" r:id="rId36"/>
    <p:sldId id="304" r:id="rId37"/>
    <p:sldId id="305" r:id="rId38"/>
    <p:sldId id="306" r:id="rId39"/>
    <p:sldId id="307" r:id="rId40"/>
    <p:sldId id="263" r:id="rId41"/>
  </p:sldIdLst>
  <p:sldSz cx="9144000" cy="6858000" type="screen4x3"/>
  <p:notesSz cx="6858000" cy="92392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89046" autoAdjust="0"/>
  </p:normalViewPr>
  <p:slideViewPr>
    <p:cSldViewPr>
      <p:cViewPr varScale="1">
        <p:scale>
          <a:sx n="65" d="100"/>
          <a:sy n="65" d="100"/>
        </p:scale>
        <p:origin x="1506" y="48"/>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126" y="-72"/>
      </p:cViewPr>
      <p:guideLst>
        <p:guide orient="horz" pos="291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31A5A12-495A-4A2D-AE88-074ACBBFD76F}" type="datetimeFigureOut">
              <a:rPr lang="en-US"/>
              <a:pPr>
                <a:defRPr/>
              </a:pPr>
              <a:t>9/19/2018</a:t>
            </a:fld>
            <a:endParaRPr lang="en-US"/>
          </a:p>
        </p:txBody>
      </p:sp>
      <p:sp>
        <p:nvSpPr>
          <p:cNvPr id="4" name="Footer Placeholder 3"/>
          <p:cNvSpPr>
            <a:spLocks noGrp="1"/>
          </p:cNvSpPr>
          <p:nvPr>
            <p:ph type="ftr" sz="quarter" idx="2"/>
          </p:nvPr>
        </p:nvSpPr>
        <p:spPr>
          <a:xfrm>
            <a:off x="0" y="8775684"/>
            <a:ext cx="2971800" cy="46196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54E196F-6611-47C2-9675-503B23D73300}" type="slidenum">
              <a:rPr lang="en-US"/>
              <a:pPr>
                <a:defRPr/>
              </a:pPr>
              <a:t>‹#›</a:t>
            </a:fld>
            <a:endParaRPr lang="en-US"/>
          </a:p>
        </p:txBody>
      </p:sp>
    </p:spTree>
    <p:extLst>
      <p:ext uri="{BB962C8B-B14F-4D97-AF65-F5344CB8AC3E}">
        <p14:creationId xmlns:p14="http://schemas.microsoft.com/office/powerpoint/2010/main" val="3510473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5DB29BE-7B03-47D6-9158-1B1927EFBEDB}" type="datetimeFigureOut">
              <a:rPr lang="en-US"/>
              <a:pPr>
                <a:defRPr/>
              </a:pPr>
              <a:t>9/19/2018</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8499FDF-86AE-4BF4-9CC5-BF17A9A88ED7}" type="slidenum">
              <a:rPr lang="en-US"/>
              <a:pPr>
                <a:defRPr/>
              </a:pPr>
              <a:t>‹#›</a:t>
            </a:fld>
            <a:endParaRPr lang="en-US"/>
          </a:p>
        </p:txBody>
      </p:sp>
    </p:spTree>
    <p:extLst>
      <p:ext uri="{BB962C8B-B14F-4D97-AF65-F5344CB8AC3E}">
        <p14:creationId xmlns:p14="http://schemas.microsoft.com/office/powerpoint/2010/main" val="75667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068CE6-8846-4D96-A45F-9E1BC2420CE3}"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113961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6D8151-E161-4BDF-B59B-C0F8817BA91E}" type="slidenum">
              <a:rPr lang="en-US"/>
              <a:pPr fontAlgn="base">
                <a:spcBef>
                  <a:spcPct val="0"/>
                </a:spcBef>
                <a:spcAft>
                  <a:spcPct val="0"/>
                </a:spcAft>
                <a:defRPr/>
              </a:pPr>
              <a:t>10</a:t>
            </a:fld>
            <a:endParaRPr lang="en-US"/>
          </a:p>
        </p:txBody>
      </p:sp>
    </p:spTree>
    <p:extLst>
      <p:ext uri="{BB962C8B-B14F-4D97-AF65-F5344CB8AC3E}">
        <p14:creationId xmlns:p14="http://schemas.microsoft.com/office/powerpoint/2010/main" val="2508304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6B4D4D-0FE1-4031-AE25-61A4DE271E8F}" type="slidenum">
              <a:rPr lang="en-US"/>
              <a:pPr fontAlgn="base">
                <a:spcBef>
                  <a:spcPct val="0"/>
                </a:spcBef>
                <a:spcAft>
                  <a:spcPct val="0"/>
                </a:spcAft>
                <a:defRPr/>
              </a:pPr>
              <a:t>11</a:t>
            </a:fld>
            <a:endParaRPr lang="en-US"/>
          </a:p>
        </p:txBody>
      </p:sp>
    </p:spTree>
    <p:extLst>
      <p:ext uri="{BB962C8B-B14F-4D97-AF65-F5344CB8AC3E}">
        <p14:creationId xmlns:p14="http://schemas.microsoft.com/office/powerpoint/2010/main" val="127810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5FEA31-96EF-4FDC-82FF-8DF460006E27}" type="slidenum">
              <a:rPr lang="en-US"/>
              <a:pPr fontAlgn="base">
                <a:spcBef>
                  <a:spcPct val="0"/>
                </a:spcBef>
                <a:spcAft>
                  <a:spcPct val="0"/>
                </a:spcAft>
                <a:defRPr/>
              </a:pPr>
              <a:t>12</a:t>
            </a:fld>
            <a:endParaRPr lang="en-US"/>
          </a:p>
        </p:txBody>
      </p:sp>
    </p:spTree>
    <p:extLst>
      <p:ext uri="{BB962C8B-B14F-4D97-AF65-F5344CB8AC3E}">
        <p14:creationId xmlns:p14="http://schemas.microsoft.com/office/powerpoint/2010/main" val="551843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6D8151-E161-4BDF-B59B-C0F8817BA91E}" type="slidenum">
              <a:rPr lang="en-US"/>
              <a:pPr fontAlgn="base">
                <a:spcBef>
                  <a:spcPct val="0"/>
                </a:spcBef>
                <a:spcAft>
                  <a:spcPct val="0"/>
                </a:spcAft>
                <a:defRPr/>
              </a:pPr>
              <a:t>13</a:t>
            </a:fld>
            <a:endParaRPr lang="en-US"/>
          </a:p>
        </p:txBody>
      </p:sp>
    </p:spTree>
    <p:extLst>
      <p:ext uri="{BB962C8B-B14F-4D97-AF65-F5344CB8AC3E}">
        <p14:creationId xmlns:p14="http://schemas.microsoft.com/office/powerpoint/2010/main" val="2499381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6D8151-E161-4BDF-B59B-C0F8817BA91E}" type="slidenum">
              <a:rPr lang="en-US"/>
              <a:pPr fontAlgn="base">
                <a:spcBef>
                  <a:spcPct val="0"/>
                </a:spcBef>
                <a:spcAft>
                  <a:spcPct val="0"/>
                </a:spcAft>
                <a:defRPr/>
              </a:pPr>
              <a:t>14</a:t>
            </a:fld>
            <a:endParaRPr lang="en-US"/>
          </a:p>
        </p:txBody>
      </p:sp>
    </p:spTree>
    <p:extLst>
      <p:ext uri="{BB962C8B-B14F-4D97-AF65-F5344CB8AC3E}">
        <p14:creationId xmlns:p14="http://schemas.microsoft.com/office/powerpoint/2010/main" val="4279712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5FEA31-96EF-4FDC-82FF-8DF460006E27}" type="slidenum">
              <a:rPr lang="en-US"/>
              <a:pPr fontAlgn="base">
                <a:spcBef>
                  <a:spcPct val="0"/>
                </a:spcBef>
                <a:spcAft>
                  <a:spcPct val="0"/>
                </a:spcAft>
                <a:defRPr/>
              </a:pPr>
              <a:t>15</a:t>
            </a:fld>
            <a:endParaRPr lang="en-US"/>
          </a:p>
        </p:txBody>
      </p:sp>
    </p:spTree>
    <p:extLst>
      <p:ext uri="{BB962C8B-B14F-4D97-AF65-F5344CB8AC3E}">
        <p14:creationId xmlns:p14="http://schemas.microsoft.com/office/powerpoint/2010/main" val="2353440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7B637A-7A79-4D59-BDF0-A3D9275F2BAD}" type="slidenum">
              <a:rPr lang="en-US"/>
              <a:pPr fontAlgn="base">
                <a:spcBef>
                  <a:spcPct val="0"/>
                </a:spcBef>
                <a:spcAft>
                  <a:spcPct val="0"/>
                </a:spcAft>
                <a:defRPr/>
              </a:pPr>
              <a:t>17</a:t>
            </a:fld>
            <a:endParaRPr lang="en-US"/>
          </a:p>
        </p:txBody>
      </p:sp>
    </p:spTree>
    <p:extLst>
      <p:ext uri="{BB962C8B-B14F-4D97-AF65-F5344CB8AC3E}">
        <p14:creationId xmlns:p14="http://schemas.microsoft.com/office/powerpoint/2010/main" val="4044078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7C4DB3-B405-4D1A-A3DA-3126CBEBA0AC}" type="slidenum">
              <a:rPr lang="en-US"/>
              <a:pPr fontAlgn="base">
                <a:spcBef>
                  <a:spcPct val="0"/>
                </a:spcBef>
                <a:spcAft>
                  <a:spcPct val="0"/>
                </a:spcAft>
                <a:defRPr/>
              </a:pPr>
              <a:t>18</a:t>
            </a:fld>
            <a:endParaRPr lang="en-US"/>
          </a:p>
        </p:txBody>
      </p:sp>
    </p:spTree>
    <p:extLst>
      <p:ext uri="{BB962C8B-B14F-4D97-AF65-F5344CB8AC3E}">
        <p14:creationId xmlns:p14="http://schemas.microsoft.com/office/powerpoint/2010/main" val="1402847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2965C6-FAFF-4FC5-B6B9-CCE037D21B40}" type="slidenum">
              <a:rPr lang="en-US"/>
              <a:pPr fontAlgn="base">
                <a:spcBef>
                  <a:spcPct val="0"/>
                </a:spcBef>
                <a:spcAft>
                  <a:spcPct val="0"/>
                </a:spcAft>
                <a:defRPr/>
              </a:pPr>
              <a:t>19</a:t>
            </a:fld>
            <a:endParaRPr lang="en-US"/>
          </a:p>
        </p:txBody>
      </p:sp>
    </p:spTree>
    <p:extLst>
      <p:ext uri="{BB962C8B-B14F-4D97-AF65-F5344CB8AC3E}">
        <p14:creationId xmlns:p14="http://schemas.microsoft.com/office/powerpoint/2010/main" val="834970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A733EE-AC87-49E1-8081-7B3B3D3440E1}" type="slidenum">
              <a:rPr lang="en-US"/>
              <a:pPr fontAlgn="base">
                <a:spcBef>
                  <a:spcPct val="0"/>
                </a:spcBef>
                <a:spcAft>
                  <a:spcPct val="0"/>
                </a:spcAft>
                <a:defRPr/>
              </a:pPr>
              <a:t>20</a:t>
            </a:fld>
            <a:endParaRPr lang="en-US"/>
          </a:p>
        </p:txBody>
      </p:sp>
    </p:spTree>
    <p:extLst>
      <p:ext uri="{BB962C8B-B14F-4D97-AF65-F5344CB8AC3E}">
        <p14:creationId xmlns:p14="http://schemas.microsoft.com/office/powerpoint/2010/main" val="123506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E4B779-3A78-460A-AFFB-443126A4B37A}" type="slidenum">
              <a:rPr lang="en-US"/>
              <a:pPr fontAlgn="base">
                <a:spcBef>
                  <a:spcPct val="0"/>
                </a:spcBef>
                <a:spcAft>
                  <a:spcPct val="0"/>
                </a:spcAft>
                <a:defRPr/>
              </a:pPr>
              <a:t>2</a:t>
            </a:fld>
            <a:endParaRPr lang="en-US"/>
          </a:p>
        </p:txBody>
      </p:sp>
    </p:spTree>
    <p:extLst>
      <p:ext uri="{BB962C8B-B14F-4D97-AF65-F5344CB8AC3E}">
        <p14:creationId xmlns:p14="http://schemas.microsoft.com/office/powerpoint/2010/main" val="3973057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A733EE-AC87-49E1-8081-7B3B3D3440E1}" type="slidenum">
              <a:rPr lang="en-US"/>
              <a:pPr fontAlgn="base">
                <a:spcBef>
                  <a:spcPct val="0"/>
                </a:spcBef>
                <a:spcAft>
                  <a:spcPct val="0"/>
                </a:spcAft>
                <a:defRPr/>
              </a:pPr>
              <a:t>21</a:t>
            </a:fld>
            <a:endParaRPr lang="en-US"/>
          </a:p>
        </p:txBody>
      </p:sp>
    </p:spTree>
    <p:extLst>
      <p:ext uri="{BB962C8B-B14F-4D97-AF65-F5344CB8AC3E}">
        <p14:creationId xmlns:p14="http://schemas.microsoft.com/office/powerpoint/2010/main" val="2902448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A733EE-AC87-49E1-8081-7B3B3D3440E1}" type="slidenum">
              <a:rPr lang="en-US"/>
              <a:pPr fontAlgn="base">
                <a:spcBef>
                  <a:spcPct val="0"/>
                </a:spcBef>
                <a:spcAft>
                  <a:spcPct val="0"/>
                </a:spcAft>
                <a:defRPr/>
              </a:pPr>
              <a:t>22</a:t>
            </a:fld>
            <a:endParaRPr lang="en-US"/>
          </a:p>
        </p:txBody>
      </p:sp>
    </p:spTree>
    <p:extLst>
      <p:ext uri="{BB962C8B-B14F-4D97-AF65-F5344CB8AC3E}">
        <p14:creationId xmlns:p14="http://schemas.microsoft.com/office/powerpoint/2010/main" val="95226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AC6F20-C878-424C-8306-3A8766D5F5BA}" type="slidenum">
              <a:rPr lang="en-US"/>
              <a:pPr fontAlgn="base">
                <a:spcBef>
                  <a:spcPct val="0"/>
                </a:spcBef>
                <a:spcAft>
                  <a:spcPct val="0"/>
                </a:spcAft>
                <a:defRPr/>
              </a:pPr>
              <a:t>23</a:t>
            </a:fld>
            <a:endParaRPr lang="en-US"/>
          </a:p>
        </p:txBody>
      </p:sp>
    </p:spTree>
    <p:extLst>
      <p:ext uri="{BB962C8B-B14F-4D97-AF65-F5344CB8AC3E}">
        <p14:creationId xmlns:p14="http://schemas.microsoft.com/office/powerpoint/2010/main" val="1827986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DAEC34-A6D8-42AF-851B-D8B76AE9561C}" type="slidenum">
              <a:rPr lang="en-US"/>
              <a:pPr fontAlgn="base">
                <a:spcBef>
                  <a:spcPct val="0"/>
                </a:spcBef>
                <a:spcAft>
                  <a:spcPct val="0"/>
                </a:spcAft>
                <a:defRPr/>
              </a:pPr>
              <a:t>24</a:t>
            </a:fld>
            <a:endParaRPr lang="en-US"/>
          </a:p>
        </p:txBody>
      </p:sp>
    </p:spTree>
    <p:extLst>
      <p:ext uri="{BB962C8B-B14F-4D97-AF65-F5344CB8AC3E}">
        <p14:creationId xmlns:p14="http://schemas.microsoft.com/office/powerpoint/2010/main" val="1410686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4076C0-2392-476E-B8C2-96351B36C115}" type="slidenum">
              <a:rPr lang="en-US"/>
              <a:pPr fontAlgn="base">
                <a:spcBef>
                  <a:spcPct val="0"/>
                </a:spcBef>
                <a:spcAft>
                  <a:spcPct val="0"/>
                </a:spcAft>
                <a:defRPr/>
              </a:pPr>
              <a:t>40</a:t>
            </a:fld>
            <a:endParaRPr lang="en-US"/>
          </a:p>
        </p:txBody>
      </p:sp>
    </p:spTree>
    <p:extLst>
      <p:ext uri="{BB962C8B-B14F-4D97-AF65-F5344CB8AC3E}">
        <p14:creationId xmlns:p14="http://schemas.microsoft.com/office/powerpoint/2010/main" val="103672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F37724-B943-44DF-A029-B2CC5EB8AD88}" type="slidenum">
              <a:rPr lang="en-US"/>
              <a:pPr fontAlgn="base">
                <a:spcBef>
                  <a:spcPct val="0"/>
                </a:spcBef>
                <a:spcAft>
                  <a:spcPct val="0"/>
                </a:spcAft>
                <a:defRPr/>
              </a:pPr>
              <a:t>3</a:t>
            </a:fld>
            <a:endParaRPr lang="en-US"/>
          </a:p>
        </p:txBody>
      </p:sp>
    </p:spTree>
    <p:extLst>
      <p:ext uri="{BB962C8B-B14F-4D97-AF65-F5344CB8AC3E}">
        <p14:creationId xmlns:p14="http://schemas.microsoft.com/office/powerpoint/2010/main" val="184100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B9D819-B326-48F0-9DBD-F79420EC14EF}" type="slidenum">
              <a:rPr lang="en-US"/>
              <a:pPr fontAlgn="base">
                <a:spcBef>
                  <a:spcPct val="0"/>
                </a:spcBef>
                <a:spcAft>
                  <a:spcPct val="0"/>
                </a:spcAft>
                <a:defRPr/>
              </a:pPr>
              <a:t>4</a:t>
            </a:fld>
            <a:endParaRPr lang="en-US"/>
          </a:p>
        </p:txBody>
      </p:sp>
    </p:spTree>
    <p:extLst>
      <p:ext uri="{BB962C8B-B14F-4D97-AF65-F5344CB8AC3E}">
        <p14:creationId xmlns:p14="http://schemas.microsoft.com/office/powerpoint/2010/main" val="1012872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1B19D4-D843-484B-8A2A-158702A91C11}" type="slidenum">
              <a:rPr lang="en-US"/>
              <a:pPr fontAlgn="base">
                <a:spcBef>
                  <a:spcPct val="0"/>
                </a:spcBef>
                <a:spcAft>
                  <a:spcPct val="0"/>
                </a:spcAft>
                <a:defRPr/>
              </a:pPr>
              <a:t>5</a:t>
            </a:fld>
            <a:endParaRPr lang="en-US"/>
          </a:p>
        </p:txBody>
      </p:sp>
    </p:spTree>
    <p:extLst>
      <p:ext uri="{BB962C8B-B14F-4D97-AF65-F5344CB8AC3E}">
        <p14:creationId xmlns:p14="http://schemas.microsoft.com/office/powerpoint/2010/main" val="69267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4CD397-D9A4-433C-A351-DF21E17092C9}" type="slidenum">
              <a:rPr lang="en-US"/>
              <a:pPr fontAlgn="base">
                <a:spcBef>
                  <a:spcPct val="0"/>
                </a:spcBef>
                <a:spcAft>
                  <a:spcPct val="0"/>
                </a:spcAft>
                <a:defRPr/>
              </a:pPr>
              <a:t>6</a:t>
            </a:fld>
            <a:endParaRPr lang="en-US"/>
          </a:p>
        </p:txBody>
      </p:sp>
    </p:spTree>
    <p:extLst>
      <p:ext uri="{BB962C8B-B14F-4D97-AF65-F5344CB8AC3E}">
        <p14:creationId xmlns:p14="http://schemas.microsoft.com/office/powerpoint/2010/main" val="814469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C66644-FFF1-4645-9D1F-92421AE33D4D}" type="slidenum">
              <a:rPr lang="en-US"/>
              <a:pPr fontAlgn="base">
                <a:spcBef>
                  <a:spcPct val="0"/>
                </a:spcBef>
                <a:spcAft>
                  <a:spcPct val="0"/>
                </a:spcAft>
                <a:defRPr/>
              </a:pPr>
              <a:t>7</a:t>
            </a:fld>
            <a:endParaRPr lang="en-US"/>
          </a:p>
        </p:txBody>
      </p:sp>
    </p:spTree>
    <p:extLst>
      <p:ext uri="{BB962C8B-B14F-4D97-AF65-F5344CB8AC3E}">
        <p14:creationId xmlns:p14="http://schemas.microsoft.com/office/powerpoint/2010/main" val="834664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B38DB7-58B4-4AF9-9E29-45BE94ABABDE}" type="slidenum">
              <a:rPr lang="en-US"/>
              <a:pPr fontAlgn="base">
                <a:spcBef>
                  <a:spcPct val="0"/>
                </a:spcBef>
                <a:spcAft>
                  <a:spcPct val="0"/>
                </a:spcAft>
                <a:defRPr/>
              </a:pPr>
              <a:t>8</a:t>
            </a:fld>
            <a:endParaRPr lang="en-US"/>
          </a:p>
        </p:txBody>
      </p:sp>
    </p:spTree>
    <p:extLst>
      <p:ext uri="{BB962C8B-B14F-4D97-AF65-F5344CB8AC3E}">
        <p14:creationId xmlns:p14="http://schemas.microsoft.com/office/powerpoint/2010/main" val="3231870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6D8151-E161-4BDF-B59B-C0F8817BA91E}" type="slidenum">
              <a:rPr lang="en-US"/>
              <a:pPr fontAlgn="base">
                <a:spcBef>
                  <a:spcPct val="0"/>
                </a:spcBef>
                <a:spcAft>
                  <a:spcPct val="0"/>
                </a:spcAft>
                <a:defRPr/>
              </a:pPr>
              <a:t>9</a:t>
            </a:fld>
            <a:endParaRPr lang="en-US"/>
          </a:p>
        </p:txBody>
      </p:sp>
    </p:spTree>
    <p:extLst>
      <p:ext uri="{BB962C8B-B14F-4D97-AF65-F5344CB8AC3E}">
        <p14:creationId xmlns:p14="http://schemas.microsoft.com/office/powerpoint/2010/main" val="463337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5C4144D-712F-475A-828D-4DEB5E208457}" type="datetime1">
              <a:rPr lang="en-US"/>
              <a:pPr>
                <a:defRPr/>
              </a:pPr>
              <a:t>9/19/2018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4C12F9-7C8F-4879-A8EA-402D47F92F2A}" type="slidenum">
              <a:rPr lang="en-US"/>
              <a:pPr>
                <a:defRPr/>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2505FA-B674-4FD1-89D7-76B989E0615D}" type="datetime1">
              <a:rPr lang="en-US"/>
              <a:pPr>
                <a:defRPr/>
              </a:pPr>
              <a:t>9/19/2018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935512-1C7D-479F-838B-FEA1A4C392D2}" type="slidenum">
              <a:rPr lang="en-US"/>
              <a:pPr>
                <a:defRPr/>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FECB58-BC7A-450A-A282-67AAEB9F3BDE}" type="datetime1">
              <a:rPr lang="en-US"/>
              <a:pPr>
                <a:defRPr/>
              </a:pPr>
              <a:t>9/19/2018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2E93EE-D9C0-4DC0-9490-CCAD0686789E}" type="slidenum">
              <a:rPr lang="en-US"/>
              <a:pPr>
                <a:defRPr/>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pic>
        <p:nvPicPr>
          <p:cNvPr id="4" name="Picture 6" descr="flagseal.jpg"/>
          <p:cNvPicPr>
            <a:picLocks noChangeAspect="1"/>
          </p:cNvPicPr>
          <p:nvPr userDrawn="1"/>
        </p:nvPicPr>
        <p:blipFill>
          <a:blip r:embed="rId3" cstate="print"/>
          <a:stretch>
            <a:fillRect/>
          </a:stretch>
        </p:blipFill>
        <p:spPr>
          <a:xfrm rot="21090759">
            <a:off x="135052" y="5772148"/>
            <a:ext cx="838200" cy="859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6915299-9476-45C0-AD57-1DDFF98B83D3}" type="datetime1">
              <a:rPr lang="en-US"/>
              <a:pPr>
                <a:defRPr/>
              </a:pPr>
              <a:t>9/19/2018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62CC59-60BA-4C7D-BFC2-1DE38F6AE28C}" type="slidenum">
              <a:rPr lang="en-US"/>
              <a:pPr>
                <a:defRPr/>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2A0C277-FB9C-4CF0-A9B5-186269BA44F6}" type="datetime1">
              <a:rPr lang="en-US"/>
              <a:pPr>
                <a:defRPr/>
              </a:pPr>
              <a:t>9/19/2018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1CC0C-56C7-4221-87D0-E9E8E0B8C5D2}" type="slidenum">
              <a:rPr lang="en-US"/>
              <a:pPr>
                <a:defRPr/>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pic>
        <p:nvPicPr>
          <p:cNvPr id="5" name="Picture 8" descr="flagseal.jpg"/>
          <p:cNvPicPr>
            <a:picLocks noChangeAspect="1"/>
          </p:cNvPicPr>
          <p:nvPr userDrawn="1"/>
        </p:nvPicPr>
        <p:blipFill>
          <a:blip r:embed="rId3" cstate="print"/>
          <a:stretch>
            <a:fillRect/>
          </a:stretch>
        </p:blipFill>
        <p:spPr>
          <a:xfrm rot="21090759">
            <a:off x="135052" y="5772148"/>
            <a:ext cx="838200" cy="859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6" name="Date Placeholder 4"/>
          <p:cNvSpPr>
            <a:spLocks noGrp="1"/>
          </p:cNvSpPr>
          <p:nvPr>
            <p:ph type="dt" sz="half" idx="10"/>
          </p:nvPr>
        </p:nvSpPr>
        <p:spPr/>
        <p:txBody>
          <a:bodyPr/>
          <a:lstStyle>
            <a:lvl1pPr>
              <a:defRPr/>
            </a:lvl1pPr>
          </a:lstStyle>
          <a:p>
            <a:pPr>
              <a:defRPr/>
            </a:pPr>
            <a:fld id="{C3A2E922-1E9A-4B46-9037-355B5015CCE0}" type="datetime1">
              <a:rPr lang="en-US"/>
              <a:pPr>
                <a:defRPr/>
              </a:pPr>
              <a:t>9/19/2018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6F1F978-65E2-4FC3-BD8D-DEA43B3F3BFA}" type="slidenum">
              <a:rPr lang="en-US"/>
              <a:pPr>
                <a:defRPr/>
              </a:pPr>
              <a:t>‹#›</a:t>
            </a:fld>
            <a:endParaRPr lang="en-US"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FB318B0-0E6C-481B-83E8-3FCBCC12DFC2}" type="datetime1">
              <a:rPr lang="en-US"/>
              <a:pPr>
                <a:defRPr/>
              </a:pPr>
              <a:t>9/19/2018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E683B2-62D2-4316-96CB-5EF56083533D}" type="slidenum">
              <a:rPr lang="en-US"/>
              <a:pPr>
                <a:defRPr/>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B40EE0-B870-4F2A-BDFC-25C8A6B9CAF0}" type="datetime1">
              <a:rPr lang="en-US"/>
              <a:pPr>
                <a:defRPr/>
              </a:pPr>
              <a:t>9/19/2018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B5111A8-F7F1-4A4F-AB0A-B2AB6D1148B2}" type="slidenum">
              <a:rPr lang="en-US"/>
              <a:pPr>
                <a:defRPr/>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ED2B7F-84F4-462E-9E5C-29779F072A8E}" type="datetime1">
              <a:rPr lang="en-US"/>
              <a:pPr>
                <a:defRPr/>
              </a:pPr>
              <a:t>9/19/2018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4BEBD93-6B88-4108-A460-DD6C88833082}" type="slidenum">
              <a:rPr lang="en-US"/>
              <a:pPr>
                <a:defRPr/>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476BF0-2E70-4EE2-A6A8-3B2C5710FA46}" type="datetime1">
              <a:rPr lang="en-US"/>
              <a:pPr>
                <a:defRPr/>
              </a:pPr>
              <a:t>9/19/2018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745923-269D-4356-8553-8D65A15159C8}" type="slidenum">
              <a:rPr lang="en-US"/>
              <a:pPr>
                <a:defRPr/>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3A6D63-D0E5-43EA-875F-4E1F6153AF08}" type="datetime1">
              <a:rPr lang="en-US"/>
              <a:pPr>
                <a:defRPr/>
              </a:pPr>
              <a:t>9/19/2018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6B36F9-8F7D-4A48-A2AF-C520408C3ED4}" type="slidenum">
              <a:rPr lang="en-US"/>
              <a:pPr>
                <a:defRPr/>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14BD011-5ACF-4CF5-AE63-2A38E2BC3257}" type="datetime1">
              <a:rPr lang="en-US"/>
              <a:pPr>
                <a:defRPr/>
              </a:pPr>
              <a:t>9/19/2018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FD647A9-7982-40D6-8332-6F1BB3DFF8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10" r:id="rId2"/>
    <p:sldLayoutId id="2147483702" r:id="rId3"/>
    <p:sldLayoutId id="2147483711"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med">
    <p:wipe dir="r"/>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history.com/topics/american-revolution/battle-of-saratog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georgiaencyclopedia.org/nge/Multimedia.jsp?id=m-412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www.newgeorgiaencyclopedia.com/nge/Article.jsp?id=h-287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slide" Target="slide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www.history.com/topics/american-revolution/american-revolution-history/videos/bet-you-didnt-know-revolutionary-war?m=528e394da93ae&amp;s=undefined&amp;f=1&amp;free=fals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history.com/topics/american-revolution/siege-of-yorktown/videos/1781-victory-at-yorktown-helps-end-the-american-revolutio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t="-3000" r="-4000" b="-12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a:stretch>
            <a:fillRect/>
          </a:stretch>
        </p:blipFill>
        <p:spPr bwMode="auto">
          <a:xfrm>
            <a:off x="1143000" y="762000"/>
            <a:ext cx="6837363" cy="5248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1600200" y="4373563"/>
            <a:ext cx="6400800" cy="1570037"/>
          </a:xfrm>
          <a:prstGeom prst="rect">
            <a:avLst/>
          </a:prstGeom>
          <a:noFill/>
        </p:spPr>
        <p:txBody>
          <a:bodyPr>
            <a:spAutoFit/>
          </a:bodyPr>
          <a:lstStyle/>
          <a:p>
            <a:pPr fontAlgn="auto">
              <a:spcBef>
                <a:spcPts val="0"/>
              </a:spcBef>
              <a:spcAft>
                <a:spcPts val="0"/>
              </a:spcAft>
              <a:defRPr/>
            </a:pPr>
            <a:r>
              <a:rPr lang="en-US" sz="3200" b="1" dirty="0">
                <a:solidFill>
                  <a:schemeClr val="accent1">
                    <a:lumMod val="20000"/>
                    <a:lumOff val="80000"/>
                  </a:schemeClr>
                </a:solidFill>
                <a:effectLst>
                  <a:outerShdw blurRad="38100" dist="38100" dir="2700000" algn="tl">
                    <a:srgbClr val="000000">
                      <a:alpha val="43137"/>
                    </a:srgbClr>
                  </a:outerShdw>
                </a:effectLst>
                <a:latin typeface="+mn-lt"/>
              </a:rPr>
              <a:t>Chapter 12:</a:t>
            </a:r>
          </a:p>
          <a:p>
            <a:pPr fontAlgn="auto">
              <a:spcBef>
                <a:spcPts val="0"/>
              </a:spcBef>
              <a:spcAft>
                <a:spcPts val="0"/>
              </a:spcAft>
              <a:defRPr/>
            </a:pPr>
            <a:r>
              <a:rPr lang="en-US" sz="3200" b="1" dirty="0">
                <a:solidFill>
                  <a:schemeClr val="accent1">
                    <a:lumMod val="20000"/>
                    <a:lumOff val="80000"/>
                  </a:schemeClr>
                </a:solidFill>
                <a:effectLst>
                  <a:outerShdw blurRad="38100" dist="38100" dir="2700000" algn="tl">
                    <a:srgbClr val="000000">
                      <a:alpha val="43137"/>
                    </a:srgbClr>
                  </a:outerShdw>
                </a:effectLst>
                <a:latin typeface="+mn-lt"/>
              </a:rPr>
              <a:t>Georgia in the American Revolution</a:t>
            </a:r>
          </a:p>
          <a:p>
            <a:pPr fontAlgn="auto">
              <a:spcBef>
                <a:spcPts val="0"/>
              </a:spcBef>
              <a:spcAft>
                <a:spcPts val="0"/>
              </a:spcAft>
              <a:defRPr/>
            </a:pPr>
            <a:r>
              <a:rPr lang="en-US" sz="3200" b="1" dirty="0">
                <a:solidFill>
                  <a:schemeClr val="accent1">
                    <a:lumMod val="20000"/>
                    <a:lumOff val="80000"/>
                  </a:schemeClr>
                </a:solidFill>
                <a:effectLst>
                  <a:outerShdw blurRad="38100" dist="38100" dir="2700000" algn="tl">
                    <a:srgbClr val="000000">
                      <a:alpha val="43137"/>
                    </a:srgbClr>
                  </a:outerShdw>
                </a:effectLst>
                <a:latin typeface="+mn-lt"/>
              </a:rPr>
              <a:t>STUDY PRESENTATION</a:t>
            </a:r>
          </a:p>
        </p:txBody>
      </p:sp>
      <p:sp>
        <p:nvSpPr>
          <p:cNvPr id="5" name="Text Box 4"/>
          <p:cNvSpPr txBox="1">
            <a:spLocks noChangeArrowheads="1"/>
          </p:cNvSpPr>
          <p:nvPr/>
        </p:nvSpPr>
        <p:spPr bwMode="auto">
          <a:xfrm>
            <a:off x="7543800" y="6613525"/>
            <a:ext cx="1600200" cy="246063"/>
          </a:xfrm>
          <a:prstGeom prst="rect">
            <a:avLst/>
          </a:prstGeom>
          <a:noFill/>
          <a:ln w="9525">
            <a:noFill/>
            <a:miter lim="800000"/>
            <a:headEnd/>
            <a:tailEnd/>
          </a:ln>
          <a:effectLst/>
        </p:spPr>
        <p:txBody>
          <a:bodyPr>
            <a:spAutoFit/>
          </a:bodyPr>
          <a:lstStyle/>
          <a:p>
            <a:pPr algn="r" fontAlgn="auto">
              <a:spcBef>
                <a:spcPct val="50000"/>
              </a:spcBef>
              <a:spcAft>
                <a:spcPts val="0"/>
              </a:spcAft>
              <a:defRPr/>
            </a:pPr>
            <a:r>
              <a:rPr lang="en-US" sz="1000" dirty="0">
                <a:effectLst>
                  <a:outerShdw blurRad="38100" dist="38100" dir="2700000" algn="tl">
                    <a:srgbClr val="C0C0C0"/>
                  </a:outerShdw>
                </a:effectLst>
              </a:rPr>
              <a:t>© 2010 Clairmont Press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60438"/>
          </a:xfrm>
        </p:spPr>
        <p:txBody>
          <a:bodyPr rtlCol="0">
            <a:normAutofit/>
          </a:bodyPr>
          <a:lstStyle/>
          <a:p>
            <a:pPr eaLnBrk="1" fontAlgn="auto" hangingPunct="1">
              <a:spcAft>
                <a:spcPts val="0"/>
              </a:spcAft>
              <a:defRPr/>
            </a:pPr>
            <a:r>
              <a:rPr lang="en-US" dirty="0" smtClean="0"/>
              <a:t>GA Constitution of 1777 </a:t>
            </a:r>
            <a:endParaRPr lang="en-US" dirty="0"/>
          </a:p>
        </p:txBody>
      </p:sp>
      <p:sp>
        <p:nvSpPr>
          <p:cNvPr id="6" name="Content Placeholder 5"/>
          <p:cNvSpPr>
            <a:spLocks noGrp="1"/>
          </p:cNvSpPr>
          <p:nvPr>
            <p:ph idx="1"/>
          </p:nvPr>
        </p:nvSpPr>
        <p:spPr>
          <a:xfrm>
            <a:off x="609600" y="990600"/>
            <a:ext cx="8153400" cy="5562600"/>
          </a:xfrm>
        </p:spPr>
        <p:txBody>
          <a:bodyPr rtlCol="0">
            <a:normAutofit/>
          </a:bodyPr>
          <a:lstStyle/>
          <a:p>
            <a:pPr eaLnBrk="1" fontAlgn="auto" hangingPunct="1">
              <a:spcAft>
                <a:spcPts val="0"/>
              </a:spcAft>
              <a:defRPr/>
            </a:pPr>
            <a:r>
              <a:rPr lang="en-US" b="1" dirty="0" smtClean="0"/>
              <a:t>Conservatives</a:t>
            </a:r>
            <a:r>
              <a:rPr lang="en-US" dirty="0" smtClean="0"/>
              <a:t> (those who wanted less change) thought the constitution made too many “ordinary” men eligible to vote and hold office.</a:t>
            </a:r>
          </a:p>
          <a:p>
            <a:pPr eaLnBrk="1" fontAlgn="auto" hangingPunct="1">
              <a:spcAft>
                <a:spcPts val="0"/>
              </a:spcAft>
              <a:defRPr/>
            </a:pPr>
            <a:r>
              <a:rPr lang="en-US" dirty="0" smtClean="0"/>
              <a:t>Georgia’s governor had limited power and could only serve a single one-year term – the legislature held almost all of the power; first was </a:t>
            </a:r>
            <a:r>
              <a:rPr lang="en-US" b="1" dirty="0" smtClean="0"/>
              <a:t>John Adam Treutlen, </a:t>
            </a:r>
            <a:r>
              <a:rPr lang="en-US" dirty="0" smtClean="0"/>
              <a:t>a Salzburger descendant.</a:t>
            </a:r>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a:p>
        </p:txBody>
      </p:sp>
      <p:sp>
        <p:nvSpPr>
          <p:cNvPr id="4" name="Slide Number Placeholder 3"/>
          <p:cNvSpPr>
            <a:spLocks noGrp="1"/>
          </p:cNvSpPr>
          <p:nvPr>
            <p:ph type="sldNum" sz="quarter" idx="12"/>
          </p:nvPr>
        </p:nvSpPr>
        <p:spPr/>
        <p:txBody>
          <a:bodyPr/>
          <a:lstStyle/>
          <a:p>
            <a:pPr>
              <a:defRPr/>
            </a:pPr>
            <a:fld id="{B8826B4D-459F-4180-9A22-56DE30000BDB}" type="slidenum">
              <a:rPr lang="en-US"/>
              <a:pPr>
                <a:defRPr/>
              </a:pPr>
              <a:t>10</a:t>
            </a:fld>
            <a:endParaRPr lang="en-US"/>
          </a:p>
        </p:txBody>
      </p:sp>
    </p:spTree>
    <p:extLst>
      <p:ext uri="{BB962C8B-B14F-4D97-AF65-F5344CB8AC3E}">
        <p14:creationId xmlns:p14="http://schemas.microsoft.com/office/powerpoint/2010/main" val="2143478517"/>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0"/>
            <a:ext cx="2895600" cy="6248400"/>
          </a:xfrm>
        </p:spPr>
        <p:txBody>
          <a:bodyPr rtlCol="0">
            <a:normAutofit fontScale="90000"/>
          </a:bodyPr>
          <a:lstStyle/>
          <a:p>
            <a:pPr eaLnBrk="1" fontAlgn="auto" hangingPunct="1">
              <a:spcAft>
                <a:spcPts val="0"/>
              </a:spcAft>
              <a:defRPr/>
            </a:pPr>
            <a:r>
              <a:rPr lang="en-US" b="1" dirty="0" smtClean="0">
                <a:solidFill>
                  <a:schemeClr val="bg1"/>
                </a:solidFill>
                <a:effectLst>
                  <a:outerShdw blurRad="38100" dist="38100" dir="2700000" algn="tl">
                    <a:srgbClr val="000000">
                      <a:alpha val="43137"/>
                    </a:srgbClr>
                  </a:outerShdw>
                </a:effectLst>
              </a:rPr>
              <a:t>Original Georgia Counties</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1777</a:t>
            </a:r>
            <a:br>
              <a:rPr lang="en-US" b="1" dirty="0" smtClean="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
            </a:r>
            <a:br>
              <a:rPr lang="en-US" b="1" dirty="0">
                <a:solidFill>
                  <a:schemeClr val="bg1"/>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Which county was named in the honor of the Revolution?</a:t>
            </a:r>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endParaRPr lang="en-US"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767168BF-5DCB-448B-9506-4DD62B1C7C04}" type="slidenum">
              <a:rPr lang="en-US"/>
              <a:pPr>
                <a:defRPr/>
              </a:pPr>
              <a:t>11</a:t>
            </a:fld>
            <a:endParaRPr lang="en-US"/>
          </a:p>
        </p:txBody>
      </p:sp>
      <p:pic>
        <p:nvPicPr>
          <p:cNvPr id="6" name="Picture 5" descr="Indian Lands Map.jpg"/>
          <p:cNvPicPr>
            <a:picLocks noChangeAspect="1"/>
          </p:cNvPicPr>
          <p:nvPr/>
        </p:nvPicPr>
        <p:blipFill>
          <a:blip r:embed="rId3" cstate="print"/>
          <a:stretch>
            <a:fillRect/>
          </a:stretch>
        </p:blipFill>
        <p:spPr>
          <a:xfrm>
            <a:off x="3505200" y="228600"/>
            <a:ext cx="4727582" cy="5562600"/>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76600" y="90840"/>
            <a:ext cx="5638800" cy="6448072"/>
          </a:xfrm>
        </p:spPr>
      </p:pic>
      <p:sp>
        <p:nvSpPr>
          <p:cNvPr id="4" name="Slide Number Placeholder 3"/>
          <p:cNvSpPr>
            <a:spLocks noGrp="1"/>
          </p:cNvSpPr>
          <p:nvPr>
            <p:ph type="sldNum" sz="quarter" idx="12"/>
          </p:nvPr>
        </p:nvSpPr>
        <p:spPr/>
        <p:txBody>
          <a:bodyPr/>
          <a:lstStyle/>
          <a:p>
            <a:pPr>
              <a:defRPr/>
            </a:pPr>
            <a:fld id="{E6B065E9-ED73-4EBD-BFFB-B6EBC3858915}" type="slidenum">
              <a:rPr lang="en-US"/>
              <a:pPr>
                <a:defRPr/>
              </a:pPr>
              <a:t>12</a:t>
            </a:fld>
            <a:endParaRPr lang="en-US"/>
          </a:p>
        </p:txBody>
      </p:sp>
      <p:sp>
        <p:nvSpPr>
          <p:cNvPr id="2" name="TextBox 1"/>
          <p:cNvSpPr txBox="1"/>
          <p:nvPr/>
        </p:nvSpPr>
        <p:spPr>
          <a:xfrm>
            <a:off x="152401" y="990600"/>
            <a:ext cx="2514600" cy="1661993"/>
          </a:xfrm>
          <a:prstGeom prst="rect">
            <a:avLst/>
          </a:prstGeom>
          <a:noFill/>
        </p:spPr>
        <p:txBody>
          <a:bodyPr wrap="square" rtlCol="0">
            <a:spAutoFit/>
          </a:bodyPr>
          <a:lstStyle/>
          <a:p>
            <a:r>
              <a:rPr lang="en-US" sz="2800" dirty="0" smtClean="0"/>
              <a:t>Remember this piece of propaganda?</a:t>
            </a:r>
          </a:p>
          <a:p>
            <a:endParaRPr lang="en-US" dirty="0"/>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60438"/>
          </a:xfrm>
        </p:spPr>
        <p:txBody>
          <a:bodyPr rtlCol="0">
            <a:normAutofit/>
          </a:bodyPr>
          <a:lstStyle/>
          <a:p>
            <a:pPr eaLnBrk="1" fontAlgn="auto" hangingPunct="1">
              <a:spcAft>
                <a:spcPts val="0"/>
              </a:spcAft>
              <a:defRPr/>
            </a:pPr>
            <a:r>
              <a:rPr lang="en-US" dirty="0" smtClean="0"/>
              <a:t>Thomas Paine: </a:t>
            </a:r>
            <a:r>
              <a:rPr lang="en-US" i="1" dirty="0" smtClean="0"/>
              <a:t>Common Sense</a:t>
            </a:r>
            <a:endParaRPr lang="en-US" i="1" dirty="0"/>
          </a:p>
        </p:txBody>
      </p:sp>
      <p:sp>
        <p:nvSpPr>
          <p:cNvPr id="6" name="Content Placeholder 5"/>
          <p:cNvSpPr>
            <a:spLocks noGrp="1"/>
          </p:cNvSpPr>
          <p:nvPr>
            <p:ph idx="1"/>
          </p:nvPr>
        </p:nvSpPr>
        <p:spPr>
          <a:xfrm>
            <a:off x="609600" y="990600"/>
            <a:ext cx="8153400" cy="5562600"/>
          </a:xfrm>
        </p:spPr>
        <p:txBody>
          <a:bodyPr rtlCol="0">
            <a:normAutofit/>
          </a:bodyPr>
          <a:lstStyle/>
          <a:p>
            <a:pPr marL="0" indent="0" eaLnBrk="1" fontAlgn="auto" hangingPunct="1">
              <a:spcAft>
                <a:spcPts val="0"/>
              </a:spcAft>
              <a:buNone/>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a:p>
        </p:txBody>
      </p:sp>
      <p:sp>
        <p:nvSpPr>
          <p:cNvPr id="4" name="Slide Number Placeholder 3"/>
          <p:cNvSpPr>
            <a:spLocks noGrp="1"/>
          </p:cNvSpPr>
          <p:nvPr>
            <p:ph type="sldNum" sz="quarter" idx="12"/>
          </p:nvPr>
        </p:nvSpPr>
        <p:spPr/>
        <p:txBody>
          <a:bodyPr/>
          <a:lstStyle/>
          <a:p>
            <a:pPr>
              <a:defRPr/>
            </a:pPr>
            <a:fld id="{B8826B4D-459F-4180-9A22-56DE30000BDB}" type="slidenum">
              <a:rPr lang="en-US"/>
              <a:pPr>
                <a:defRPr/>
              </a:pPr>
              <a:t>13</a:t>
            </a:fld>
            <a:endParaRPr lang="en-US"/>
          </a:p>
        </p:txBody>
      </p:sp>
      <p:pic>
        <p:nvPicPr>
          <p:cNvPr id="1026" name="Picture 2" descr="E:\0Unit 3 Rev War Const\REVpiccommonsensePA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455" y="990600"/>
            <a:ext cx="4233489" cy="55127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1" y="1524000"/>
            <a:ext cx="3581400" cy="353943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smtClean="0"/>
              <a:t>Pamphlet that was widely read in the colonies.</a:t>
            </a:r>
          </a:p>
          <a:p>
            <a:endParaRPr lang="en-US" sz="2800" dirty="0" smtClean="0"/>
          </a:p>
          <a:p>
            <a:pPr marL="285750" indent="-285750">
              <a:buFont typeface="Wingdings" panose="05000000000000000000" pitchFamily="2" charset="2"/>
              <a:buChar char="Ø"/>
            </a:pPr>
            <a:r>
              <a:rPr lang="en-US" sz="2800" dirty="0" smtClean="0"/>
              <a:t>Made independence sound like “common sense.”</a:t>
            </a:r>
            <a:endParaRPr lang="en-US" sz="2800" dirty="0"/>
          </a:p>
        </p:txBody>
      </p:sp>
    </p:spTree>
    <p:extLst>
      <p:ext uri="{BB962C8B-B14F-4D97-AF65-F5344CB8AC3E}">
        <p14:creationId xmlns:p14="http://schemas.microsoft.com/office/powerpoint/2010/main" val="2964153736"/>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60438"/>
          </a:xfrm>
        </p:spPr>
        <p:txBody>
          <a:bodyPr rtlCol="0">
            <a:normAutofit/>
          </a:bodyPr>
          <a:lstStyle/>
          <a:p>
            <a:pPr eaLnBrk="1" fontAlgn="auto" hangingPunct="1">
              <a:spcAft>
                <a:spcPts val="0"/>
              </a:spcAft>
              <a:defRPr/>
            </a:pPr>
            <a:r>
              <a:rPr lang="en-US" dirty="0" smtClean="0"/>
              <a:t>James Chalmers: </a:t>
            </a:r>
            <a:r>
              <a:rPr lang="en-US" i="1" dirty="0" smtClean="0"/>
              <a:t>Plain Truth</a:t>
            </a:r>
            <a:endParaRPr lang="en-US" i="1" dirty="0"/>
          </a:p>
        </p:txBody>
      </p:sp>
      <p:sp>
        <p:nvSpPr>
          <p:cNvPr id="6" name="Content Placeholder 5"/>
          <p:cNvSpPr>
            <a:spLocks noGrp="1"/>
          </p:cNvSpPr>
          <p:nvPr>
            <p:ph idx="1"/>
          </p:nvPr>
        </p:nvSpPr>
        <p:spPr>
          <a:xfrm>
            <a:off x="609600" y="990600"/>
            <a:ext cx="8153400" cy="5562600"/>
          </a:xfrm>
        </p:spPr>
        <p:txBody>
          <a:bodyPr rtlCol="0">
            <a:normAutofit/>
          </a:bodyPr>
          <a:lstStyle/>
          <a:p>
            <a:pPr marL="0" indent="0" eaLnBrk="1" fontAlgn="auto" hangingPunct="1">
              <a:spcAft>
                <a:spcPts val="0"/>
              </a:spcAft>
              <a:buNone/>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a:p>
        </p:txBody>
      </p:sp>
      <p:sp>
        <p:nvSpPr>
          <p:cNvPr id="4" name="Slide Number Placeholder 3"/>
          <p:cNvSpPr>
            <a:spLocks noGrp="1"/>
          </p:cNvSpPr>
          <p:nvPr>
            <p:ph type="sldNum" sz="quarter" idx="12"/>
          </p:nvPr>
        </p:nvSpPr>
        <p:spPr/>
        <p:txBody>
          <a:bodyPr/>
          <a:lstStyle/>
          <a:p>
            <a:pPr>
              <a:defRPr/>
            </a:pPr>
            <a:fld id="{B8826B4D-459F-4180-9A22-56DE30000BDB}" type="slidenum">
              <a:rPr lang="en-US"/>
              <a:pPr>
                <a:defRPr/>
              </a:pPr>
              <a:t>14</a:t>
            </a:fld>
            <a:endParaRPr lang="en-US"/>
          </a:p>
        </p:txBody>
      </p:sp>
      <p:pic>
        <p:nvPicPr>
          <p:cNvPr id="2050" name="Picture 2" descr="E:\0Unit 3 Rev War Const\REVpicplaintruthchalm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954616"/>
            <a:ext cx="4876800" cy="565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526937"/>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CH 12, Section 2: Georgia in the Latter Part of the Revolution</a:t>
            </a:r>
            <a:endParaRPr lang="en-US" dirty="0"/>
          </a:p>
        </p:txBody>
      </p:sp>
      <p:sp>
        <p:nvSpPr>
          <p:cNvPr id="39939" name="Content Placeholder 2"/>
          <p:cNvSpPr>
            <a:spLocks noGrp="1"/>
          </p:cNvSpPr>
          <p:nvPr>
            <p:ph idx="1"/>
          </p:nvPr>
        </p:nvSpPr>
        <p:spPr/>
        <p:txBody>
          <a:bodyPr/>
          <a:lstStyle/>
          <a:p>
            <a:pPr eaLnBrk="1" hangingPunct="1"/>
            <a:r>
              <a:rPr lang="en-US" dirty="0" smtClean="0"/>
              <a:t>Essential Question</a:t>
            </a:r>
          </a:p>
          <a:p>
            <a:pPr lvl="1" eaLnBrk="1" hangingPunct="1">
              <a:buFont typeface="Arial" charset="0"/>
              <a:buChar char="•"/>
            </a:pPr>
            <a:r>
              <a:rPr lang="en-US" dirty="0" smtClean="0"/>
              <a:t>What was Georgia’s role during the latter part of the American Revolution?</a:t>
            </a:r>
          </a:p>
          <a:p>
            <a:pPr eaLnBrk="1" hangingPunct="1"/>
            <a:endParaRPr lang="en-US" dirty="0" smtClean="0"/>
          </a:p>
          <a:p>
            <a:pPr eaLnBrk="1" hangingPunct="1"/>
            <a:r>
              <a:rPr lang="en-US" dirty="0"/>
              <a:t>What term do I need to know? </a:t>
            </a:r>
          </a:p>
          <a:p>
            <a:pPr lvl="1" eaLnBrk="1" hangingPunct="1">
              <a:buFont typeface="Arial" charset="0"/>
              <a:buChar char="•"/>
            </a:pPr>
            <a:r>
              <a:rPr lang="en-US" dirty="0"/>
              <a:t>siege</a:t>
            </a:r>
          </a:p>
          <a:p>
            <a:pPr lvl="1" eaLnBrk="1" hangingPunct="1">
              <a:buFont typeface="Wingdings" pitchFamily="2" charset="2"/>
              <a:buChar char="Ø"/>
            </a:pPr>
            <a:endParaRPr lang="en-US" dirty="0" smtClean="0"/>
          </a:p>
        </p:txBody>
      </p:sp>
      <p:sp>
        <p:nvSpPr>
          <p:cNvPr id="4" name="Slide Number Placeholder 3"/>
          <p:cNvSpPr>
            <a:spLocks noGrp="1"/>
          </p:cNvSpPr>
          <p:nvPr>
            <p:ph type="sldNum" sz="quarter" idx="12"/>
          </p:nvPr>
        </p:nvSpPr>
        <p:spPr/>
        <p:txBody>
          <a:bodyPr/>
          <a:lstStyle/>
          <a:p>
            <a:pPr>
              <a:defRPr/>
            </a:pPr>
            <a:fld id="{E6B065E9-ED73-4EBD-BFFB-B6EBC3858915}" type="slidenum">
              <a:rPr lang="en-US"/>
              <a:pPr>
                <a:defRPr/>
              </a:pPr>
              <a:t>15</a:t>
            </a:fld>
            <a:endParaRPr lang="en-US"/>
          </a:p>
        </p:txBody>
      </p:sp>
    </p:spTree>
    <p:extLst>
      <p:ext uri="{BB962C8B-B14F-4D97-AF65-F5344CB8AC3E}">
        <p14:creationId xmlns:p14="http://schemas.microsoft.com/office/powerpoint/2010/main" val="1037734295"/>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idx="4294967295"/>
          </p:nvPr>
        </p:nvSpPr>
        <p:spPr/>
        <p:txBody>
          <a:bodyPr/>
          <a:lstStyle/>
          <a:p>
            <a:r>
              <a:rPr lang="en-US" b="1" smtClean="0"/>
              <a:t>Battle of Saratoga (NY)</a:t>
            </a:r>
          </a:p>
        </p:txBody>
      </p:sp>
      <p:sp>
        <p:nvSpPr>
          <p:cNvPr id="62467" name="Rectangle 3"/>
          <p:cNvSpPr>
            <a:spLocks noGrp="1"/>
          </p:cNvSpPr>
          <p:nvPr>
            <p:ph type="body" idx="4294967295"/>
          </p:nvPr>
        </p:nvSpPr>
        <p:spPr>
          <a:xfrm>
            <a:off x="457200" y="1600200"/>
            <a:ext cx="8229600" cy="5029200"/>
          </a:xfrm>
        </p:spPr>
        <p:txBody>
          <a:bodyPr/>
          <a:lstStyle/>
          <a:p>
            <a:r>
              <a:rPr lang="en-US" sz="3600" dirty="0" smtClean="0"/>
              <a:t>Turning point of the Revolutionary War</a:t>
            </a:r>
          </a:p>
          <a:p>
            <a:r>
              <a:rPr lang="en-US" sz="3600" dirty="0" smtClean="0"/>
              <a:t>Major patriot victory of General Gates over General Burgoyne</a:t>
            </a:r>
          </a:p>
          <a:p>
            <a:r>
              <a:rPr lang="en-US" sz="3600" dirty="0" smtClean="0"/>
              <a:t>France allied with the United States after this battle, now believing that the patriots could actually win.</a:t>
            </a:r>
          </a:p>
          <a:p>
            <a:pPr marL="0" indent="0">
              <a:buNone/>
            </a:pPr>
            <a:endParaRPr lang="en-US" sz="3600" dirty="0" smtClean="0"/>
          </a:p>
          <a:p>
            <a:r>
              <a:rPr lang="en-US" sz="2000" u="sng" dirty="0">
                <a:hlinkClick r:id="rId2"/>
              </a:rPr>
              <a:t>http://www.history.com/topics/american-revolution/battle-of-saratoga</a:t>
            </a:r>
            <a:endParaRPr lang="en-US" sz="2000" dirty="0"/>
          </a:p>
          <a:p>
            <a:endParaRPr lang="en-US" sz="3600" dirty="0" smtClean="0"/>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09600" y="1066800"/>
            <a:ext cx="4724400" cy="5791200"/>
          </a:xfrm>
        </p:spPr>
        <p:txBody>
          <a:bodyPr rtlCol="0">
            <a:normAutofit fontScale="92500"/>
          </a:bodyPr>
          <a:lstStyle/>
          <a:p>
            <a:pPr eaLnBrk="1" fontAlgn="auto" hangingPunct="1">
              <a:spcAft>
                <a:spcPts val="0"/>
              </a:spcAft>
              <a:defRPr/>
            </a:pPr>
            <a:r>
              <a:rPr lang="en-US" dirty="0" smtClean="0"/>
              <a:t>Sir Henry Clinton led the British to easily capture Savannah in December 1778.</a:t>
            </a:r>
          </a:p>
          <a:p>
            <a:pPr eaLnBrk="1" fontAlgn="auto" hangingPunct="1">
              <a:spcAft>
                <a:spcPts val="0"/>
              </a:spcAft>
              <a:defRPr/>
            </a:pPr>
            <a:r>
              <a:rPr lang="en-US" dirty="0" smtClean="0"/>
              <a:t>The Georgia Patriot government fled.</a:t>
            </a:r>
          </a:p>
          <a:p>
            <a:pPr eaLnBrk="1" fontAlgn="auto" hangingPunct="1">
              <a:spcAft>
                <a:spcPts val="0"/>
              </a:spcAft>
              <a:defRPr/>
            </a:pPr>
            <a:r>
              <a:rPr lang="en-US" dirty="0" smtClean="0"/>
              <a:t>The British offered to </a:t>
            </a:r>
            <a:r>
              <a:rPr lang="en-US" b="1" dirty="0" smtClean="0"/>
              <a:t>pardon</a:t>
            </a:r>
            <a:r>
              <a:rPr lang="en-US" dirty="0" smtClean="0"/>
              <a:t> all Patriots who would take an oath of allegiance to the King.</a:t>
            </a:r>
          </a:p>
          <a:p>
            <a:pPr eaLnBrk="1" fontAlgn="auto" hangingPunct="1">
              <a:spcAft>
                <a:spcPts val="0"/>
              </a:spcAft>
              <a:defRPr/>
            </a:pPr>
            <a:r>
              <a:rPr lang="en-US" dirty="0" smtClean="0"/>
              <a:t>By January 31, Augusta and Sunbury were under British control.</a:t>
            </a:r>
          </a:p>
          <a:p>
            <a:pPr eaLnBrk="1" fontAlgn="auto" hangingPunct="1">
              <a:spcAft>
                <a:spcPts val="0"/>
              </a:spcAft>
              <a:defRPr/>
            </a:pPr>
            <a:r>
              <a:rPr lang="en-US" dirty="0"/>
              <a:t>The British reestablished a royal government in Savannah.</a:t>
            </a:r>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b="1" dirty="0" smtClean="0"/>
          </a:p>
          <a:p>
            <a:pPr eaLnBrk="1" fontAlgn="auto" hangingPunct="1">
              <a:spcAft>
                <a:spcPts val="0"/>
              </a:spcAft>
              <a:defRPr/>
            </a:pPr>
            <a:endParaRPr lang="en-US" dirty="0" smtClean="0"/>
          </a:p>
          <a:p>
            <a:pPr eaLnBrk="1" fontAlgn="auto" hangingPunct="1">
              <a:spcAft>
                <a:spcPts val="0"/>
              </a:spcAft>
              <a:defRPr/>
            </a:pPr>
            <a:endParaRPr lang="en-US" dirty="0"/>
          </a:p>
        </p:txBody>
      </p:sp>
      <p:pic>
        <p:nvPicPr>
          <p:cNvPr id="8" name="Content Placeholder 7" descr="Rev War Battles Map.jpg"/>
          <p:cNvPicPr>
            <a:picLocks noGrp="1" noChangeAspect="1"/>
          </p:cNvPicPr>
          <p:nvPr>
            <p:ph sz="half" idx="2"/>
          </p:nvPr>
        </p:nvPicPr>
        <p:blipFill>
          <a:blip r:embed="rId3" cstate="print"/>
          <a:stretch>
            <a:fillRect/>
          </a:stretch>
        </p:blipFill>
        <p:spPr>
          <a:xfrm>
            <a:off x="5410028" y="1447800"/>
            <a:ext cx="3581572" cy="44196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4" name="Slide Number Placeholder 3"/>
          <p:cNvSpPr>
            <a:spLocks noGrp="1"/>
          </p:cNvSpPr>
          <p:nvPr>
            <p:ph type="sldNum" sz="quarter" idx="12"/>
          </p:nvPr>
        </p:nvSpPr>
        <p:spPr/>
        <p:txBody>
          <a:bodyPr/>
          <a:lstStyle/>
          <a:p>
            <a:pPr>
              <a:defRPr/>
            </a:pPr>
            <a:fld id="{6B08E51D-42C1-4E92-8340-9F2317309580}" type="slidenum">
              <a:rPr lang="en-US"/>
              <a:pPr>
                <a:defRPr/>
              </a:pPr>
              <a:t>17</a:t>
            </a:fld>
            <a:endParaRPr lang="en-US"/>
          </a:p>
        </p:txBody>
      </p:sp>
      <p:sp>
        <p:nvSpPr>
          <p:cNvPr id="5" name="Title 4"/>
          <p:cNvSpPr>
            <a:spLocks noGrp="1"/>
          </p:cNvSpPr>
          <p:nvPr>
            <p:ph type="title"/>
          </p:nvPr>
        </p:nvSpPr>
        <p:spPr>
          <a:xfrm>
            <a:off x="0" y="274638"/>
            <a:ext cx="9144000" cy="944562"/>
          </a:xfrm>
        </p:spPr>
        <p:txBody>
          <a:bodyPr rtlCol="0">
            <a:normAutofit fontScale="90000"/>
          </a:bodyPr>
          <a:lstStyle/>
          <a:p>
            <a:pPr eaLnBrk="1" fontAlgn="auto" hangingPunct="1">
              <a:spcAft>
                <a:spcPts val="0"/>
              </a:spcAft>
              <a:defRPr/>
            </a:pPr>
            <a:r>
              <a:rPr lang="en-US" dirty="0" smtClean="0"/>
              <a:t>The Fall of Savannah, Sunbury, &amp; Augusta</a:t>
            </a:r>
            <a:endParaRPr lang="en-US" dirty="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09600" y="506413"/>
            <a:ext cx="5791200" cy="6215061"/>
          </a:xfrm>
        </p:spPr>
        <p:txBody>
          <a:bodyPr>
            <a:normAutofit/>
          </a:bodyPr>
          <a:lstStyle/>
          <a:p>
            <a:pPr eaLnBrk="1" hangingPunct="1">
              <a:lnSpc>
                <a:spcPct val="80000"/>
              </a:lnSpc>
            </a:pPr>
            <a:r>
              <a:rPr lang="en-US" dirty="0" smtClean="0"/>
              <a:t>On February 14, 1779, rebel forces surprised a Loyalist camp at Kettle Creek, northwest of Augusta.</a:t>
            </a:r>
          </a:p>
          <a:p>
            <a:pPr eaLnBrk="1" hangingPunct="1">
              <a:lnSpc>
                <a:spcPct val="80000"/>
              </a:lnSpc>
            </a:pPr>
            <a:r>
              <a:rPr lang="en-US" dirty="0" smtClean="0"/>
              <a:t>Patriot militia led by Andrew Pickens, John Dooly, and </a:t>
            </a:r>
            <a:r>
              <a:rPr lang="en-US" b="1" dirty="0" smtClean="0"/>
              <a:t>Elijah Clarke</a:t>
            </a:r>
            <a:r>
              <a:rPr lang="en-US" dirty="0" smtClean="0"/>
              <a:t> surrounded the Loyalist camp.</a:t>
            </a:r>
          </a:p>
          <a:p>
            <a:pPr eaLnBrk="1" hangingPunct="1">
              <a:lnSpc>
                <a:spcPct val="80000"/>
              </a:lnSpc>
            </a:pPr>
            <a:r>
              <a:rPr lang="en-US" b="1" dirty="0" smtClean="0"/>
              <a:t>Austin Dabney</a:t>
            </a:r>
            <a:r>
              <a:rPr lang="en-US" dirty="0" smtClean="0"/>
              <a:t>, a mulatto slave, was wounded and later honored for “bravery and fortitude,” and was granted land.</a:t>
            </a:r>
          </a:p>
          <a:p>
            <a:pPr eaLnBrk="1" hangingPunct="1">
              <a:lnSpc>
                <a:spcPct val="80000"/>
              </a:lnSpc>
            </a:pPr>
            <a:r>
              <a:rPr lang="en-US" dirty="0" smtClean="0"/>
              <a:t>Kettle Creek won the militia much needed supplies, ammunition, and horses, and lifted their morale.  The backcountry remained in Patriot control.</a:t>
            </a:r>
          </a:p>
          <a:p>
            <a:pPr marL="0" indent="0" eaLnBrk="1" hangingPunct="1">
              <a:lnSpc>
                <a:spcPct val="80000"/>
              </a:lnSpc>
              <a:buNone/>
            </a:pPr>
            <a:endParaRPr lang="en-US" sz="2200" dirty="0" smtClean="0"/>
          </a:p>
          <a:p>
            <a:pPr eaLnBrk="1" hangingPunct="1">
              <a:lnSpc>
                <a:spcPct val="80000"/>
              </a:lnSpc>
            </a:pPr>
            <a:endParaRPr lang="en-US" sz="2200" dirty="0" smtClean="0"/>
          </a:p>
        </p:txBody>
      </p:sp>
      <p:sp>
        <p:nvSpPr>
          <p:cNvPr id="4" name="Slide Number Placeholder 3"/>
          <p:cNvSpPr>
            <a:spLocks noGrp="1"/>
          </p:cNvSpPr>
          <p:nvPr>
            <p:ph type="sldNum" sz="quarter" idx="12"/>
          </p:nvPr>
        </p:nvSpPr>
        <p:spPr/>
        <p:txBody>
          <a:bodyPr/>
          <a:lstStyle/>
          <a:p>
            <a:pPr>
              <a:defRPr/>
            </a:pPr>
            <a:fld id="{26226B21-C066-4316-B07F-889B30CDDB28}" type="slidenum">
              <a:rPr lang="en-US"/>
              <a:pPr>
                <a:defRPr/>
              </a:pPr>
              <a:t>18</a:t>
            </a:fld>
            <a:endParaRPr lang="en-US"/>
          </a:p>
        </p:txBody>
      </p:sp>
      <p:sp>
        <p:nvSpPr>
          <p:cNvPr id="5" name="Title 4"/>
          <p:cNvSpPr>
            <a:spLocks noGrp="1"/>
          </p:cNvSpPr>
          <p:nvPr>
            <p:ph type="title"/>
          </p:nvPr>
        </p:nvSpPr>
        <p:spPr>
          <a:xfrm>
            <a:off x="457200" y="0"/>
            <a:ext cx="8229600" cy="506413"/>
          </a:xfrm>
        </p:spPr>
        <p:txBody>
          <a:bodyPr rtlCol="0">
            <a:normAutofit fontScale="90000"/>
          </a:bodyPr>
          <a:lstStyle/>
          <a:p>
            <a:pPr eaLnBrk="1" fontAlgn="auto" hangingPunct="1">
              <a:spcAft>
                <a:spcPts val="0"/>
              </a:spcAft>
              <a:defRPr/>
            </a:pPr>
            <a:r>
              <a:rPr lang="en-US" dirty="0" smtClean="0"/>
              <a:t>The Battle at Kettle Creek</a:t>
            </a:r>
            <a:endParaRPr lang="en-US" dirty="0"/>
          </a:p>
        </p:txBody>
      </p:sp>
      <p:pic>
        <p:nvPicPr>
          <p:cNvPr id="1026" name="Picture 2"/>
          <p:cNvPicPr>
            <a:picLocks noGrp="1" noChangeAspect="1" noChangeArrowheads="1"/>
          </p:cNvPicPr>
          <p:nvPr>
            <p:ph sz="half" idx="2"/>
          </p:nvPr>
        </p:nvPicPr>
        <p:blipFill>
          <a:blip r:embed="rId3" cstate="print"/>
          <a:srcRect/>
          <a:stretch>
            <a:fillRect/>
          </a:stretch>
        </p:blipFill>
        <p:spPr>
          <a:xfrm>
            <a:off x="6477000" y="1219200"/>
            <a:ext cx="2514600" cy="3266247"/>
          </a:xfrm>
          <a:prstGeom prst="ellipse">
            <a:avLst/>
          </a:prstGeom>
          <a:ln w="63500" cap="rnd"/>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a:spLocks noChangeArrowheads="1"/>
          </p:cNvSpPr>
          <p:nvPr/>
        </p:nvSpPr>
        <p:spPr bwMode="auto">
          <a:xfrm>
            <a:off x="7239435" y="4648200"/>
            <a:ext cx="989013" cy="307975"/>
          </a:xfrm>
          <a:prstGeom prst="rect">
            <a:avLst/>
          </a:prstGeom>
          <a:noFill/>
          <a:ln w="9525">
            <a:noFill/>
            <a:miter lim="800000"/>
            <a:headEnd/>
            <a:tailEnd/>
          </a:ln>
        </p:spPr>
        <p:txBody>
          <a:bodyPr wrap="none">
            <a:spAutoFit/>
          </a:bodyPr>
          <a:lstStyle/>
          <a:p>
            <a:r>
              <a:rPr lang="en-US" sz="1400" dirty="0">
                <a:latin typeface="Calibri" pitchFamily="34" charset="0"/>
              </a:rPr>
              <a:t>Elijah Clark</a:t>
            </a:r>
          </a:p>
        </p:txBody>
      </p:sp>
      <p:sp>
        <p:nvSpPr>
          <p:cNvPr id="48134" name="TextBox 8"/>
          <p:cNvSpPr txBox="1">
            <a:spLocks noChangeArrowheads="1"/>
          </p:cNvSpPr>
          <p:nvPr/>
        </p:nvSpPr>
        <p:spPr bwMode="auto">
          <a:xfrm>
            <a:off x="5849938" y="5943600"/>
            <a:ext cx="3294062" cy="369888"/>
          </a:xfrm>
          <a:prstGeom prst="rect">
            <a:avLst/>
          </a:prstGeom>
          <a:noFill/>
          <a:ln w="9525">
            <a:noFill/>
            <a:miter lim="800000"/>
            <a:headEnd/>
            <a:tailEnd/>
          </a:ln>
        </p:spPr>
        <p:txBody>
          <a:bodyPr wrap="none">
            <a:spAutoFit/>
          </a:bodyPr>
          <a:lstStyle/>
          <a:p>
            <a:r>
              <a:rPr lang="en-US">
                <a:latin typeface="Calibri" pitchFamily="34" charset="0"/>
              </a:rPr>
              <a:t>Link: </a:t>
            </a:r>
            <a:r>
              <a:rPr lang="en-US">
                <a:latin typeface="Calibri" pitchFamily="34" charset="0"/>
                <a:hlinkClick r:id="rId4"/>
              </a:rPr>
              <a:t>Austin Dabney’s land grant</a:t>
            </a:r>
            <a:r>
              <a:rPr lang="en-US">
                <a:latin typeface="Calibri" pitchFamily="34" charset="0"/>
              </a:rPr>
              <a:t>.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09601" y="685800"/>
            <a:ext cx="5097462" cy="5791200"/>
          </a:xfrm>
        </p:spPr>
        <p:txBody>
          <a:bodyPr>
            <a:noAutofit/>
          </a:bodyPr>
          <a:lstStyle/>
          <a:p>
            <a:pPr eaLnBrk="1" hangingPunct="1">
              <a:lnSpc>
                <a:spcPct val="80000"/>
              </a:lnSpc>
            </a:pPr>
            <a:r>
              <a:rPr lang="en-US" sz="3200" dirty="0" smtClean="0"/>
              <a:t>Bands of Patriots and Loyalists roamed the backcountry, raiding homes. Families were sometimes murdered and crops burned.</a:t>
            </a:r>
          </a:p>
          <a:p>
            <a:pPr eaLnBrk="1" hangingPunct="1">
              <a:lnSpc>
                <a:spcPct val="80000"/>
              </a:lnSpc>
            </a:pPr>
            <a:r>
              <a:rPr lang="en-US" sz="3200" dirty="0" smtClean="0"/>
              <a:t>The stories of </a:t>
            </a:r>
            <a:r>
              <a:rPr lang="en-US" sz="3200" b="1" dirty="0" smtClean="0"/>
              <a:t>Nancy Hart</a:t>
            </a:r>
            <a:r>
              <a:rPr lang="en-US" sz="3200" dirty="0" smtClean="0"/>
              <a:t> center on a Patriot wife and mother who became legendary in defense of her home against a group of Loyalists. Nancy Hart legends and stories became popular in the mid-1800s.</a:t>
            </a:r>
          </a:p>
        </p:txBody>
      </p:sp>
      <p:sp>
        <p:nvSpPr>
          <p:cNvPr id="4" name="Slide Number Placeholder 3"/>
          <p:cNvSpPr>
            <a:spLocks noGrp="1"/>
          </p:cNvSpPr>
          <p:nvPr>
            <p:ph type="sldNum" sz="quarter" idx="12"/>
          </p:nvPr>
        </p:nvSpPr>
        <p:spPr/>
        <p:txBody>
          <a:bodyPr/>
          <a:lstStyle/>
          <a:p>
            <a:pPr>
              <a:defRPr/>
            </a:pPr>
            <a:fld id="{FDD5E79D-4731-4FDF-9008-A2618F55D82D}" type="slidenum">
              <a:rPr lang="en-US"/>
              <a:pPr>
                <a:defRPr/>
              </a:pPr>
              <a:t>19</a:t>
            </a:fld>
            <a:endParaRPr lang="en-US"/>
          </a:p>
        </p:txBody>
      </p:sp>
      <p:sp>
        <p:nvSpPr>
          <p:cNvPr id="5" name="Title 4"/>
          <p:cNvSpPr>
            <a:spLocks noGrp="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dirty="0" smtClean="0"/>
              <a:t>The War in the Backcountry</a:t>
            </a:r>
            <a:endParaRPr lang="en-US" dirty="0"/>
          </a:p>
        </p:txBody>
      </p:sp>
      <p:pic>
        <p:nvPicPr>
          <p:cNvPr id="2050" name="Picture 2"/>
          <p:cNvPicPr>
            <a:picLocks noGrp="1" noChangeAspect="1" noChangeArrowheads="1"/>
          </p:cNvPicPr>
          <p:nvPr>
            <p:ph sz="half" idx="2"/>
          </p:nvPr>
        </p:nvPicPr>
        <p:blipFill>
          <a:blip r:embed="rId3"/>
          <a:srcRect/>
          <a:stretch>
            <a:fillRect/>
          </a:stretch>
        </p:blipFill>
        <p:spPr>
          <a:xfrm>
            <a:off x="5707063" y="2057400"/>
            <a:ext cx="3257550" cy="2133600"/>
          </a:xfrm>
          <a:effectLst>
            <a:outerShdw blurRad="292100" dist="139700" dir="2700000" algn="tl" rotWithShape="0">
              <a:srgbClr val="333333">
                <a:alpha val="65000"/>
              </a:srgbClr>
            </a:outerShdw>
          </a:effectLst>
        </p:spPr>
      </p:pic>
      <p:sp>
        <p:nvSpPr>
          <p:cNvPr id="52229" name="TextBox 7"/>
          <p:cNvSpPr txBox="1">
            <a:spLocks noChangeArrowheads="1"/>
          </p:cNvSpPr>
          <p:nvPr/>
        </p:nvSpPr>
        <p:spPr bwMode="auto">
          <a:xfrm>
            <a:off x="7239000" y="5715000"/>
            <a:ext cx="1725613" cy="369888"/>
          </a:xfrm>
          <a:prstGeom prst="rect">
            <a:avLst/>
          </a:prstGeom>
          <a:noFill/>
          <a:ln w="9525">
            <a:noFill/>
            <a:miter lim="800000"/>
            <a:headEnd/>
            <a:tailEnd/>
          </a:ln>
        </p:spPr>
        <p:txBody>
          <a:bodyPr wrap="none">
            <a:spAutoFit/>
          </a:bodyPr>
          <a:lstStyle/>
          <a:p>
            <a:r>
              <a:rPr lang="en-US">
                <a:latin typeface="Calibri" pitchFamily="34" charset="0"/>
              </a:rPr>
              <a:t>Link: </a:t>
            </a:r>
            <a:r>
              <a:rPr lang="en-US">
                <a:latin typeface="Calibri" pitchFamily="34" charset="0"/>
                <a:hlinkClick r:id="rId4"/>
              </a:rPr>
              <a:t>Nancy Hart</a:t>
            </a:r>
            <a:endParaRPr lang="en-US">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t="-3000" r="-4000" b="-12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a:stretch>
            <a:fillRect/>
          </a:stretch>
        </p:blipFill>
        <p:spPr bwMode="auto">
          <a:xfrm>
            <a:off x="1143000" y="762000"/>
            <a:ext cx="6837363" cy="5248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6"/>
          <p:cNvSpPr/>
          <p:nvPr/>
        </p:nvSpPr>
        <p:spPr>
          <a:xfrm>
            <a:off x="762000" y="4495800"/>
            <a:ext cx="6096000" cy="1066800"/>
          </a:xfrm>
          <a:prstGeom prst="rect">
            <a:avLst/>
          </a:prstGeom>
          <a:solidFill>
            <a:srgbClr val="10253F">
              <a:alpha val="61176"/>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p:nvPr/>
        </p:nvSpPr>
        <p:spPr>
          <a:xfrm>
            <a:off x="838200" y="4495800"/>
            <a:ext cx="6172200" cy="708025"/>
          </a:xfrm>
          <a:prstGeom prst="rect">
            <a:avLst/>
          </a:prstGeom>
          <a:noFill/>
        </p:spPr>
        <p:txBody>
          <a:bodyPr>
            <a:spAutoFit/>
          </a:bodyPr>
          <a:lstStyle/>
          <a:p>
            <a:pPr fontAlgn="auto">
              <a:spcBef>
                <a:spcPts val="0"/>
              </a:spcBef>
              <a:spcAft>
                <a:spcPts val="0"/>
              </a:spcAft>
              <a:defRPr/>
            </a:pPr>
            <a:r>
              <a:rPr lang="en-US" sz="2000" b="1" dirty="0">
                <a:solidFill>
                  <a:schemeClr val="accent1">
                    <a:lumMod val="20000"/>
                    <a:lumOff val="80000"/>
                  </a:schemeClr>
                </a:solidFill>
                <a:effectLst>
                  <a:outerShdw blurRad="38100" dist="38100" dir="2700000" algn="tl">
                    <a:srgbClr val="000000">
                      <a:alpha val="43137"/>
                    </a:srgbClr>
                  </a:outerShdw>
                </a:effectLst>
                <a:latin typeface="+mn-lt"/>
              </a:rPr>
              <a:t>Section 1: </a:t>
            </a:r>
            <a:r>
              <a:rPr lang="en-US" sz="2000" b="1" dirty="0">
                <a:solidFill>
                  <a:schemeClr val="accent1">
                    <a:lumMod val="20000"/>
                    <a:lumOff val="80000"/>
                  </a:schemeClr>
                </a:solidFill>
                <a:effectLst>
                  <a:outerShdw blurRad="38100" dist="38100" dir="2700000" algn="tl">
                    <a:srgbClr val="000000">
                      <a:alpha val="43137"/>
                    </a:srgbClr>
                  </a:outerShdw>
                </a:effectLst>
                <a:latin typeface="+mn-lt"/>
                <a:hlinkClick r:id="rId5" action="ppaction://hlinksldjump"/>
              </a:rPr>
              <a:t>Georgia in the Early Days of the Revolution</a:t>
            </a:r>
            <a:endParaRPr lang="en-US" sz="2000" b="1" dirty="0">
              <a:solidFill>
                <a:schemeClr val="accent1">
                  <a:lumMod val="20000"/>
                  <a:lumOff val="80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r>
              <a:rPr lang="en-US" sz="2000" b="1" dirty="0">
                <a:solidFill>
                  <a:schemeClr val="accent1">
                    <a:lumMod val="20000"/>
                    <a:lumOff val="80000"/>
                  </a:schemeClr>
                </a:solidFill>
                <a:effectLst>
                  <a:outerShdw blurRad="38100" dist="38100" dir="2700000" algn="tl">
                    <a:srgbClr val="000000">
                      <a:alpha val="43137"/>
                    </a:srgbClr>
                  </a:outerShdw>
                </a:effectLst>
                <a:latin typeface="+mn-lt"/>
              </a:rPr>
              <a:t>Section 2: </a:t>
            </a:r>
            <a:r>
              <a:rPr lang="en-US" sz="2000" b="1" dirty="0">
                <a:solidFill>
                  <a:schemeClr val="accent1">
                    <a:lumMod val="20000"/>
                    <a:lumOff val="80000"/>
                  </a:schemeClr>
                </a:solidFill>
                <a:effectLst>
                  <a:outerShdw blurRad="38100" dist="38100" dir="2700000" algn="tl">
                    <a:srgbClr val="000000">
                      <a:alpha val="43137"/>
                    </a:srgbClr>
                  </a:outerShdw>
                </a:effectLst>
                <a:latin typeface="+mn-lt"/>
                <a:hlinkClick r:id="rId6" action="ppaction://hlinksldjump"/>
              </a:rPr>
              <a:t>Georgia in the Latter Part of the Revolution</a:t>
            </a:r>
            <a:endParaRPr lang="en-US" sz="2000" b="1" dirty="0">
              <a:solidFill>
                <a:schemeClr val="accent1">
                  <a:lumMod val="20000"/>
                  <a:lumOff val="80000"/>
                </a:schemeClr>
              </a:solidFill>
              <a:effectLst>
                <a:outerShdw blurRad="38100" dist="38100" dir="2700000" algn="tl">
                  <a:srgbClr val="000000">
                    <a:alpha val="43137"/>
                  </a:srgbClr>
                </a:outerShdw>
              </a:effectLst>
              <a:latin typeface="+mn-lt"/>
            </a:endParaRPr>
          </a:p>
        </p:txBody>
      </p:sp>
      <p:sp>
        <p:nvSpPr>
          <p:cNvPr id="5" name="Slide Number Placeholder 3"/>
          <p:cNvSpPr>
            <a:spLocks noGrp="1"/>
          </p:cNvSpPr>
          <p:nvPr>
            <p:ph type="sldNum" sz="quarter" idx="12"/>
          </p:nvPr>
        </p:nvSpPr>
        <p:spPr/>
        <p:txBody>
          <a:bodyPr/>
          <a:lstStyle/>
          <a:p>
            <a:pPr>
              <a:defRPr/>
            </a:pPr>
            <a:fld id="{FCAFF7F0-5009-4EE8-8AA8-F766F56FE4DD}" type="slidenum">
              <a:rPr lang="en-US"/>
              <a:pPr>
                <a:defRPr/>
              </a:pPr>
              <a:t>2</a:t>
            </a:fld>
            <a:endParaRPr lang="en-US" dirty="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762000"/>
          </a:xfrm>
        </p:spPr>
        <p:txBody>
          <a:bodyPr rtlCol="0">
            <a:noAutofit/>
          </a:bodyPr>
          <a:lstStyle/>
          <a:p>
            <a:pPr eaLnBrk="1" fontAlgn="auto" hangingPunct="1">
              <a:spcAft>
                <a:spcPts val="0"/>
              </a:spcAft>
              <a:defRPr/>
            </a:pPr>
            <a:endParaRPr lang="en-US" sz="5400" dirty="0"/>
          </a:p>
        </p:txBody>
      </p:sp>
      <p:sp>
        <p:nvSpPr>
          <p:cNvPr id="6" name="Content Placeholder 5"/>
          <p:cNvSpPr>
            <a:spLocks noGrp="1"/>
          </p:cNvSpPr>
          <p:nvPr>
            <p:ph idx="1"/>
          </p:nvPr>
        </p:nvSpPr>
        <p:spPr>
          <a:xfrm>
            <a:off x="609600" y="990600"/>
            <a:ext cx="8305800" cy="5867400"/>
          </a:xfrm>
        </p:spPr>
        <p:txBody>
          <a:bodyPr>
            <a:normAutofit/>
          </a:bodyPr>
          <a:lstStyle/>
          <a:p>
            <a:pPr marL="0" indent="0" eaLnBrk="1" hangingPunct="1">
              <a:lnSpc>
                <a:spcPct val="80000"/>
              </a:lnSpc>
              <a:buNone/>
            </a:pPr>
            <a:endParaRPr lang="en-US" sz="4000" dirty="0" smtClean="0">
              <a:solidFill>
                <a:schemeClr val="accent4">
                  <a:lumMod val="50000"/>
                </a:schemeClr>
              </a:solidFill>
            </a:endParaRPr>
          </a:p>
          <a:p>
            <a:pPr eaLnBrk="1" hangingPunct="1">
              <a:lnSpc>
                <a:spcPct val="80000"/>
              </a:lnSpc>
            </a:pPr>
            <a:r>
              <a:rPr lang="en-US" sz="4000" dirty="0">
                <a:solidFill>
                  <a:schemeClr val="accent4">
                    <a:lumMod val="50000"/>
                  </a:schemeClr>
                </a:solidFill>
              </a:rPr>
              <a:t> </a:t>
            </a:r>
            <a:r>
              <a:rPr lang="en-US" sz="4000" dirty="0" smtClean="0">
                <a:solidFill>
                  <a:schemeClr val="accent4">
                    <a:lumMod val="50000"/>
                  </a:schemeClr>
                </a:solidFill>
              </a:rPr>
              <a:t>Video Clip: Bet You Didn’t Know</a:t>
            </a:r>
            <a:r>
              <a:rPr lang="en-US" sz="3600" dirty="0" smtClean="0">
                <a:solidFill>
                  <a:schemeClr val="accent4">
                    <a:lumMod val="50000"/>
                  </a:schemeClr>
                </a:solidFill>
              </a:rPr>
              <a:t>!</a:t>
            </a:r>
          </a:p>
          <a:p>
            <a:pPr marL="0" indent="0" eaLnBrk="1" hangingPunct="1">
              <a:lnSpc>
                <a:spcPct val="80000"/>
              </a:lnSpc>
              <a:buNone/>
            </a:pPr>
            <a:r>
              <a:rPr lang="en-US" sz="3600" dirty="0" smtClean="0">
                <a:solidFill>
                  <a:schemeClr val="accent4">
                    <a:lumMod val="50000"/>
                  </a:schemeClr>
                </a:solidFill>
              </a:rPr>
              <a:t> </a:t>
            </a:r>
            <a:r>
              <a:rPr lang="en-US" sz="2000" u="sng" dirty="0">
                <a:hlinkClick r:id="rId3"/>
              </a:rPr>
              <a:t>http://www.history.com/topics/american-revolution/american-revolution-history/videos/bet-you-didnt-know-revolutionary-war?m=528e394da93ae&amp;s=undefined&amp;f=1&amp;free=false</a:t>
            </a:r>
            <a:endParaRPr lang="en-US" sz="2000" dirty="0"/>
          </a:p>
          <a:p>
            <a:pPr marL="0" indent="0" eaLnBrk="1" hangingPunct="1">
              <a:lnSpc>
                <a:spcPct val="80000"/>
              </a:lnSpc>
              <a:buNone/>
            </a:pPr>
            <a:endParaRPr lang="en-US" sz="4000" dirty="0" smtClean="0">
              <a:solidFill>
                <a:schemeClr val="accent4">
                  <a:lumMod val="50000"/>
                </a:schemeClr>
              </a:solidFill>
            </a:endParaRPr>
          </a:p>
          <a:p>
            <a:pPr eaLnBrk="1" hangingPunct="1">
              <a:lnSpc>
                <a:spcPct val="80000"/>
              </a:lnSpc>
            </a:pPr>
            <a:endParaRPr lang="en-US" sz="3600" dirty="0" smtClean="0">
              <a:solidFill>
                <a:schemeClr val="accent4">
                  <a:lumMod val="50000"/>
                </a:schemeClr>
              </a:solidFill>
            </a:endParaRPr>
          </a:p>
        </p:txBody>
      </p:sp>
      <p:sp>
        <p:nvSpPr>
          <p:cNvPr id="4" name="Slide Number Placeholder 3"/>
          <p:cNvSpPr>
            <a:spLocks noGrp="1"/>
          </p:cNvSpPr>
          <p:nvPr>
            <p:ph type="sldNum" sz="quarter" idx="12"/>
          </p:nvPr>
        </p:nvSpPr>
        <p:spPr/>
        <p:txBody>
          <a:bodyPr/>
          <a:lstStyle/>
          <a:p>
            <a:pPr>
              <a:defRPr/>
            </a:pPr>
            <a:fld id="{73C10280-65DE-4B70-94FC-EC6F9FFF237B}" type="slidenum">
              <a:rPr lang="en-US"/>
              <a:pPr>
                <a:defRPr/>
              </a:pPr>
              <a:t>20</a:t>
            </a:fld>
            <a:endParaRPr lang="en-US"/>
          </a:p>
        </p:txBody>
      </p:sp>
    </p:spTree>
    <p:extLst>
      <p:ext uri="{BB962C8B-B14F-4D97-AF65-F5344CB8AC3E}">
        <p14:creationId xmlns:p14="http://schemas.microsoft.com/office/powerpoint/2010/main" val="3314618765"/>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762000"/>
          </a:xfrm>
        </p:spPr>
        <p:txBody>
          <a:bodyPr rtlCol="0">
            <a:normAutofit/>
          </a:bodyPr>
          <a:lstStyle/>
          <a:p>
            <a:pPr eaLnBrk="1" fontAlgn="auto" hangingPunct="1">
              <a:spcAft>
                <a:spcPts val="0"/>
              </a:spcAft>
              <a:defRPr/>
            </a:pPr>
            <a:r>
              <a:rPr lang="en-US" dirty="0" smtClean="0"/>
              <a:t>The Siege of Savannah (1 of 2)</a:t>
            </a:r>
            <a:endParaRPr lang="en-US" dirty="0"/>
          </a:p>
        </p:txBody>
      </p:sp>
      <p:sp>
        <p:nvSpPr>
          <p:cNvPr id="6" name="Content Placeholder 5"/>
          <p:cNvSpPr>
            <a:spLocks noGrp="1"/>
          </p:cNvSpPr>
          <p:nvPr>
            <p:ph idx="1"/>
          </p:nvPr>
        </p:nvSpPr>
        <p:spPr>
          <a:xfrm>
            <a:off x="609600" y="685800"/>
            <a:ext cx="8305800" cy="6172200"/>
          </a:xfrm>
        </p:spPr>
        <p:txBody>
          <a:bodyPr>
            <a:normAutofit/>
          </a:bodyPr>
          <a:lstStyle/>
          <a:p>
            <a:pPr eaLnBrk="1" hangingPunct="1">
              <a:lnSpc>
                <a:spcPct val="80000"/>
              </a:lnSpc>
            </a:pPr>
            <a:r>
              <a:rPr lang="en-US" sz="4000" dirty="0" smtClean="0"/>
              <a:t>The French arrived with 22 ships and 4,000 troops in September 1779 to liberate Savannah.</a:t>
            </a:r>
          </a:p>
          <a:p>
            <a:pPr eaLnBrk="1" hangingPunct="1">
              <a:lnSpc>
                <a:spcPct val="80000"/>
              </a:lnSpc>
            </a:pPr>
            <a:r>
              <a:rPr lang="en-US" sz="4000" dirty="0" smtClean="0"/>
              <a:t>French Commander </a:t>
            </a:r>
            <a:r>
              <a:rPr lang="en-US" sz="4000" b="1" dirty="0" smtClean="0"/>
              <a:t>Count D'Estaing </a:t>
            </a:r>
            <a:r>
              <a:rPr lang="en-US" sz="4000" dirty="0" smtClean="0"/>
              <a:t>demanded Savannah’s surrender, but British General Augustine Prevost delayed and then refortified his defenses.</a:t>
            </a:r>
          </a:p>
          <a:p>
            <a:pPr eaLnBrk="1" hangingPunct="1">
              <a:lnSpc>
                <a:spcPct val="80000"/>
              </a:lnSpc>
            </a:pPr>
            <a:r>
              <a:rPr lang="en-US" sz="4000" dirty="0" smtClean="0"/>
              <a:t>Polish nobleman </a:t>
            </a:r>
            <a:r>
              <a:rPr lang="en-US" sz="4000" b="1" dirty="0" smtClean="0"/>
              <a:t>Count </a:t>
            </a:r>
            <a:r>
              <a:rPr lang="en-US" sz="4000" b="1" dirty="0" err="1" smtClean="0"/>
              <a:t>Casimir</a:t>
            </a:r>
            <a:r>
              <a:rPr lang="en-US" sz="4000" b="1" dirty="0" smtClean="0"/>
              <a:t> Pulaski </a:t>
            </a:r>
            <a:r>
              <a:rPr lang="en-US" sz="4000" dirty="0" smtClean="0"/>
              <a:t>fought and died for the Patriots here.</a:t>
            </a:r>
          </a:p>
        </p:txBody>
      </p:sp>
      <p:sp>
        <p:nvSpPr>
          <p:cNvPr id="4" name="Slide Number Placeholder 3"/>
          <p:cNvSpPr>
            <a:spLocks noGrp="1"/>
          </p:cNvSpPr>
          <p:nvPr>
            <p:ph type="sldNum" sz="quarter" idx="12"/>
          </p:nvPr>
        </p:nvSpPr>
        <p:spPr/>
        <p:txBody>
          <a:bodyPr/>
          <a:lstStyle/>
          <a:p>
            <a:pPr>
              <a:defRPr/>
            </a:pPr>
            <a:fld id="{73C10280-65DE-4B70-94FC-EC6F9FFF237B}" type="slidenum">
              <a:rPr lang="en-US"/>
              <a:pPr>
                <a:defRPr/>
              </a:pPr>
              <a:t>21</a:t>
            </a:fld>
            <a:endParaRPr lang="en-US"/>
          </a:p>
        </p:txBody>
      </p:sp>
    </p:spTree>
    <p:extLst>
      <p:ext uri="{BB962C8B-B14F-4D97-AF65-F5344CB8AC3E}">
        <p14:creationId xmlns:p14="http://schemas.microsoft.com/office/powerpoint/2010/main" val="2711452764"/>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762000"/>
          </a:xfrm>
        </p:spPr>
        <p:txBody>
          <a:bodyPr rtlCol="0">
            <a:normAutofit/>
          </a:bodyPr>
          <a:lstStyle/>
          <a:p>
            <a:pPr eaLnBrk="1" fontAlgn="auto" hangingPunct="1">
              <a:spcAft>
                <a:spcPts val="0"/>
              </a:spcAft>
              <a:defRPr/>
            </a:pPr>
            <a:r>
              <a:rPr lang="en-US" dirty="0" smtClean="0"/>
              <a:t>The Siege of Savannah </a:t>
            </a:r>
            <a:r>
              <a:rPr lang="en-US" smtClean="0"/>
              <a:t>(2 of 2)</a:t>
            </a:r>
            <a:endParaRPr lang="en-US" dirty="0"/>
          </a:p>
        </p:txBody>
      </p:sp>
      <p:sp>
        <p:nvSpPr>
          <p:cNvPr id="6" name="Content Placeholder 5"/>
          <p:cNvSpPr>
            <a:spLocks noGrp="1"/>
          </p:cNvSpPr>
          <p:nvPr>
            <p:ph idx="1"/>
          </p:nvPr>
        </p:nvSpPr>
        <p:spPr>
          <a:xfrm>
            <a:off x="609600" y="685800"/>
            <a:ext cx="8305800" cy="6172200"/>
          </a:xfrm>
        </p:spPr>
        <p:txBody>
          <a:bodyPr>
            <a:normAutofit/>
          </a:bodyPr>
          <a:lstStyle/>
          <a:p>
            <a:pPr eaLnBrk="1" hangingPunct="1">
              <a:lnSpc>
                <a:spcPct val="80000"/>
              </a:lnSpc>
            </a:pPr>
            <a:r>
              <a:rPr lang="en-US" sz="3600" dirty="0" smtClean="0"/>
              <a:t>The French &amp; Patriots began a three-week siege of Savannah.  They surrounded and bombarded the city. They tried to prevent supplies from reaching it.</a:t>
            </a:r>
          </a:p>
          <a:p>
            <a:pPr eaLnBrk="1" hangingPunct="1">
              <a:lnSpc>
                <a:spcPct val="80000"/>
              </a:lnSpc>
            </a:pPr>
            <a:r>
              <a:rPr lang="en-US" sz="3600" dirty="0" smtClean="0"/>
              <a:t>By the end of October, the British and Loyalists in Savannah celebrated their victory.</a:t>
            </a:r>
          </a:p>
          <a:p>
            <a:pPr eaLnBrk="1" hangingPunct="1">
              <a:lnSpc>
                <a:spcPct val="80000"/>
              </a:lnSpc>
            </a:pPr>
            <a:r>
              <a:rPr lang="en-US" sz="3600" dirty="0" smtClean="0"/>
              <a:t>The Battle of Savannah was the second bloodiest battle of the Revolution.</a:t>
            </a:r>
          </a:p>
          <a:p>
            <a:pPr eaLnBrk="1" hangingPunct="1">
              <a:lnSpc>
                <a:spcPct val="80000"/>
              </a:lnSpc>
            </a:pPr>
            <a:r>
              <a:rPr lang="en-US" sz="3600" dirty="0" smtClean="0"/>
              <a:t>By May 1780, both Savannah and Charleston, the South’s two major ports, were in British hands. </a:t>
            </a:r>
          </a:p>
          <a:p>
            <a:pPr eaLnBrk="1" hangingPunct="1">
              <a:lnSpc>
                <a:spcPct val="80000"/>
              </a:lnSpc>
            </a:pPr>
            <a:endParaRPr lang="en-US" sz="2600" dirty="0" smtClean="0"/>
          </a:p>
        </p:txBody>
      </p:sp>
      <p:sp>
        <p:nvSpPr>
          <p:cNvPr id="4" name="Slide Number Placeholder 3"/>
          <p:cNvSpPr>
            <a:spLocks noGrp="1"/>
          </p:cNvSpPr>
          <p:nvPr>
            <p:ph type="sldNum" sz="quarter" idx="12"/>
          </p:nvPr>
        </p:nvSpPr>
        <p:spPr/>
        <p:txBody>
          <a:bodyPr/>
          <a:lstStyle/>
          <a:p>
            <a:pPr>
              <a:defRPr/>
            </a:pPr>
            <a:fld id="{73C10280-65DE-4B70-94FC-EC6F9FFF237B}" type="slidenum">
              <a:rPr lang="en-US"/>
              <a:pPr>
                <a:defRPr/>
              </a:pPr>
              <a:t>22</a:t>
            </a:fld>
            <a:endParaRPr lang="en-US"/>
          </a:p>
        </p:txBody>
      </p:sp>
    </p:spTree>
    <p:extLst>
      <p:ext uri="{BB962C8B-B14F-4D97-AF65-F5344CB8AC3E}">
        <p14:creationId xmlns:p14="http://schemas.microsoft.com/office/powerpoint/2010/main" val="45950643"/>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smtClean="0"/>
              <a:t>The Battles for Augusta</a:t>
            </a:r>
            <a:endParaRPr lang="en-US" dirty="0"/>
          </a:p>
        </p:txBody>
      </p:sp>
      <p:sp>
        <p:nvSpPr>
          <p:cNvPr id="6" name="Content Placeholder 5"/>
          <p:cNvSpPr>
            <a:spLocks noGrp="1"/>
          </p:cNvSpPr>
          <p:nvPr>
            <p:ph idx="1"/>
          </p:nvPr>
        </p:nvSpPr>
        <p:spPr>
          <a:xfrm>
            <a:off x="533400" y="1066800"/>
            <a:ext cx="8382000" cy="5486400"/>
          </a:xfrm>
        </p:spPr>
        <p:txBody>
          <a:bodyPr rtlCol="0">
            <a:normAutofit/>
          </a:bodyPr>
          <a:lstStyle/>
          <a:p>
            <a:pPr eaLnBrk="1" fontAlgn="auto" hangingPunct="1">
              <a:spcAft>
                <a:spcPts val="0"/>
              </a:spcAft>
              <a:defRPr/>
            </a:pPr>
            <a:r>
              <a:rPr lang="en-US" sz="3600" dirty="0" smtClean="0"/>
              <a:t>Lieutenant </a:t>
            </a:r>
            <a:r>
              <a:rPr lang="en-US" sz="3600" dirty="0"/>
              <a:t>Colonel “Lighthorse Harry” </a:t>
            </a:r>
            <a:r>
              <a:rPr lang="en-US" sz="3600" dirty="0" smtClean="0"/>
              <a:t>Lee worked with </a:t>
            </a:r>
            <a:r>
              <a:rPr lang="en-US" sz="3600" b="1" dirty="0" smtClean="0"/>
              <a:t>Lt. Colonel Elijah Clarke </a:t>
            </a:r>
            <a:r>
              <a:rPr lang="en-US" sz="3600" dirty="0" smtClean="0"/>
              <a:t>of Georgia and General Andrew Pickens of South Carolina took Augusta and captured British supplies. </a:t>
            </a:r>
          </a:p>
          <a:p>
            <a:pPr eaLnBrk="1" fontAlgn="auto" hangingPunct="1">
              <a:spcAft>
                <a:spcPts val="0"/>
              </a:spcAft>
              <a:defRPr/>
            </a:pPr>
            <a:r>
              <a:rPr lang="en-US" sz="3600" b="1" dirty="0" smtClean="0"/>
              <a:t>The Patriots regained control of Augusta by June 1781 and the Patriot government returned.</a:t>
            </a:r>
            <a:endParaRPr lang="en-US" sz="3600" b="1" dirty="0"/>
          </a:p>
        </p:txBody>
      </p:sp>
      <p:sp>
        <p:nvSpPr>
          <p:cNvPr id="4" name="Slide Number Placeholder 3"/>
          <p:cNvSpPr>
            <a:spLocks noGrp="1"/>
          </p:cNvSpPr>
          <p:nvPr>
            <p:ph type="sldNum" sz="quarter" idx="12"/>
          </p:nvPr>
        </p:nvSpPr>
        <p:spPr/>
        <p:txBody>
          <a:bodyPr/>
          <a:lstStyle/>
          <a:p>
            <a:pPr>
              <a:defRPr/>
            </a:pPr>
            <a:fld id="{6BC86F4C-4E5B-4C98-A078-A4B0156D5225}" type="slidenum">
              <a:rPr lang="en-US"/>
              <a:pPr>
                <a:defRPr/>
              </a:pPr>
              <a:t>23</a:t>
            </a:fld>
            <a:endParaRPr lang="en-US"/>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rtlCol="0">
            <a:normAutofit fontScale="90000"/>
          </a:bodyPr>
          <a:lstStyle/>
          <a:p>
            <a:pPr eaLnBrk="1" fontAlgn="auto" hangingPunct="1">
              <a:spcAft>
                <a:spcPts val="0"/>
              </a:spcAft>
              <a:defRPr/>
            </a:pPr>
            <a:r>
              <a:rPr lang="en-US" dirty="0" smtClean="0"/>
              <a:t>The End of the War</a:t>
            </a:r>
            <a:endParaRPr lang="en-US" dirty="0"/>
          </a:p>
        </p:txBody>
      </p:sp>
      <p:sp>
        <p:nvSpPr>
          <p:cNvPr id="3" name="Content Placeholder 2"/>
          <p:cNvSpPr>
            <a:spLocks noGrp="1"/>
          </p:cNvSpPr>
          <p:nvPr>
            <p:ph idx="1"/>
          </p:nvPr>
        </p:nvSpPr>
        <p:spPr>
          <a:xfrm>
            <a:off x="228600" y="609600"/>
            <a:ext cx="8915400" cy="6248400"/>
          </a:xfrm>
        </p:spPr>
        <p:txBody>
          <a:bodyPr>
            <a:normAutofit fontScale="92500"/>
          </a:bodyPr>
          <a:lstStyle/>
          <a:p>
            <a:pPr lvl="1" eaLnBrk="1" hangingPunct="1">
              <a:lnSpc>
                <a:spcPct val="90000"/>
              </a:lnSpc>
              <a:buFont typeface="Wingdings" pitchFamily="2" charset="2"/>
              <a:buChar char="Ø"/>
            </a:pPr>
            <a:r>
              <a:rPr lang="en-US" sz="3200" dirty="0" smtClean="0"/>
              <a:t>In October 1781, British </a:t>
            </a:r>
            <a:r>
              <a:rPr lang="en-US" sz="3200" b="1" dirty="0" smtClean="0"/>
              <a:t>General Cornwallis</a:t>
            </a:r>
            <a:r>
              <a:rPr lang="en-US" sz="3200" dirty="0" smtClean="0"/>
              <a:t> surrendered his entire army at </a:t>
            </a:r>
            <a:r>
              <a:rPr lang="en-US" sz="3200" b="1" dirty="0" smtClean="0"/>
              <a:t>Yorktown</a:t>
            </a:r>
            <a:r>
              <a:rPr lang="en-US" sz="3200" dirty="0" smtClean="0"/>
              <a:t>, Virginia</a:t>
            </a:r>
            <a:r>
              <a:rPr lang="en-US" sz="3200" dirty="0"/>
              <a:t> </a:t>
            </a:r>
            <a:r>
              <a:rPr lang="en-US" sz="3200" dirty="0" smtClean="0"/>
              <a:t>to </a:t>
            </a:r>
            <a:r>
              <a:rPr lang="en-US" sz="3200" b="1" dirty="0" smtClean="0"/>
              <a:t>Gen. George Washington </a:t>
            </a:r>
            <a:r>
              <a:rPr lang="en-US" sz="3200" dirty="0" smtClean="0"/>
              <a:t>(commander  of the Continental Army)</a:t>
            </a:r>
          </a:p>
          <a:p>
            <a:pPr lvl="1" eaLnBrk="1" hangingPunct="1">
              <a:lnSpc>
                <a:spcPct val="90000"/>
              </a:lnSpc>
              <a:buFont typeface="Wingdings" pitchFamily="2" charset="2"/>
              <a:buChar char="Ø"/>
            </a:pPr>
            <a:r>
              <a:rPr lang="en-US" sz="1900" u="sng" dirty="0">
                <a:hlinkClick r:id="rId4"/>
              </a:rPr>
              <a:t>http://www.history.com/topics/american-revolution/siege-of-yorktown/videos/1781-victory-at-yorktown-helps-end-the-american-revolution</a:t>
            </a:r>
            <a:endParaRPr lang="en-US" sz="1900" dirty="0"/>
          </a:p>
          <a:p>
            <a:pPr lvl="1" eaLnBrk="1" hangingPunct="1">
              <a:lnSpc>
                <a:spcPct val="90000"/>
              </a:lnSpc>
              <a:buFont typeface="Wingdings" pitchFamily="2" charset="2"/>
              <a:buChar char="Ø"/>
            </a:pPr>
            <a:endParaRPr lang="en-US" sz="1500" dirty="0" smtClean="0"/>
          </a:p>
          <a:p>
            <a:pPr lvl="1" eaLnBrk="1" hangingPunct="1">
              <a:lnSpc>
                <a:spcPct val="90000"/>
              </a:lnSpc>
              <a:buFont typeface="Wingdings" pitchFamily="2" charset="2"/>
              <a:buChar char="Ø"/>
            </a:pPr>
            <a:r>
              <a:rPr lang="en-US" sz="3200" dirty="0" smtClean="0"/>
              <a:t>Savannah was still in British control, but the royal government in Georgia was ordered to evacuate.</a:t>
            </a:r>
          </a:p>
          <a:p>
            <a:pPr lvl="1" eaLnBrk="1" hangingPunct="1">
              <a:lnSpc>
                <a:spcPct val="90000"/>
              </a:lnSpc>
              <a:buFont typeface="Wingdings" pitchFamily="2" charset="2"/>
              <a:buChar char="Ø"/>
            </a:pPr>
            <a:r>
              <a:rPr lang="en-US" sz="3200" dirty="0" smtClean="0"/>
              <a:t>In July 1782, British troops &amp; government officials, and hundreds of loyalists, left in ships.  </a:t>
            </a:r>
          </a:p>
          <a:p>
            <a:pPr lvl="1" eaLnBrk="1" hangingPunct="1">
              <a:lnSpc>
                <a:spcPct val="90000"/>
              </a:lnSpc>
              <a:buFont typeface="Wingdings" pitchFamily="2" charset="2"/>
              <a:buChar char="Ø"/>
            </a:pPr>
            <a:r>
              <a:rPr lang="en-US" sz="3200" dirty="0" smtClean="0"/>
              <a:t>The Georgia Patriot government began governing. </a:t>
            </a:r>
          </a:p>
          <a:p>
            <a:pPr lvl="1" eaLnBrk="1" hangingPunct="1">
              <a:lnSpc>
                <a:spcPct val="90000"/>
              </a:lnSpc>
              <a:buFont typeface="Wingdings" pitchFamily="2" charset="2"/>
              <a:buChar char="Ø"/>
            </a:pPr>
            <a:r>
              <a:rPr lang="en-US" sz="3200" dirty="0" smtClean="0"/>
              <a:t>Treaty of Paris (1783) officially recognizes the United States as an independent nation.</a:t>
            </a:r>
          </a:p>
          <a:p>
            <a:pPr lvl="1" eaLnBrk="1" hangingPunct="1">
              <a:lnSpc>
                <a:spcPct val="90000"/>
              </a:lnSpc>
              <a:buFont typeface="Wingdings" pitchFamily="2" charset="2"/>
              <a:buChar char="Ø"/>
            </a:pPr>
            <a:endParaRPr lang="en-US" dirty="0" smtClean="0"/>
          </a:p>
        </p:txBody>
      </p:sp>
      <p:sp>
        <p:nvSpPr>
          <p:cNvPr id="4" name="Slide Number Placeholder 3"/>
          <p:cNvSpPr>
            <a:spLocks noGrp="1"/>
          </p:cNvSpPr>
          <p:nvPr>
            <p:ph type="sldNum" sz="quarter" idx="12"/>
          </p:nvPr>
        </p:nvSpPr>
        <p:spPr/>
        <p:txBody>
          <a:bodyPr/>
          <a:lstStyle/>
          <a:p>
            <a:pPr>
              <a:defRPr/>
            </a:pPr>
            <a:fld id="{F94BAB5E-0092-4643-BB20-8147E0690EA7}" type="slidenum">
              <a:rPr lang="en-US"/>
              <a:pPr>
                <a:defRPr/>
              </a:pPr>
              <a:t>24</a:t>
            </a:fld>
            <a:endParaRPr lang="en-US"/>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marL="0" indent="0" algn="ctr">
              <a:buNone/>
            </a:pPr>
            <a:endParaRPr lang="en-US" sz="6600" dirty="0" smtClean="0"/>
          </a:p>
          <a:p>
            <a:pPr marL="0" indent="0" algn="ctr">
              <a:buNone/>
            </a:pPr>
            <a:r>
              <a:rPr lang="en-US" sz="6600" dirty="0" smtClean="0">
                <a:latin typeface="Baskerville Old Face" panose="02020602080505020303" pitchFamily="18" charset="0"/>
              </a:rPr>
              <a:t>Chapter </a:t>
            </a:r>
            <a:r>
              <a:rPr lang="en-US" sz="6600" dirty="0">
                <a:latin typeface="Baskerville Old Face" panose="02020602080505020303" pitchFamily="18" charset="0"/>
              </a:rPr>
              <a:t>12 </a:t>
            </a:r>
            <a:r>
              <a:rPr lang="en-US" sz="6600" dirty="0" smtClean="0">
                <a:latin typeface="Baskerville Old Face" panose="02020602080505020303" pitchFamily="18" charset="0"/>
              </a:rPr>
              <a:t>Review: The Revolutionary War</a:t>
            </a:r>
            <a:endParaRPr lang="en-US" sz="6600" dirty="0">
              <a:latin typeface="Baskerville Old Face" panose="02020602080505020303" pitchFamily="18" charset="0"/>
            </a:endParaRPr>
          </a:p>
          <a:p>
            <a:pPr marL="0" indent="0">
              <a:buNone/>
            </a:pPr>
            <a:endParaRPr lang="en-US" dirty="0">
              <a:latin typeface="Baskerville Old Face" panose="02020602080505020303" pitchFamily="18" charset="0"/>
            </a:endParaRPr>
          </a:p>
        </p:txBody>
      </p:sp>
      <p:sp>
        <p:nvSpPr>
          <p:cNvPr id="4" name="Slide Number Placeholder 3"/>
          <p:cNvSpPr>
            <a:spLocks noGrp="1"/>
          </p:cNvSpPr>
          <p:nvPr>
            <p:ph type="sldNum" sz="quarter" idx="12"/>
          </p:nvPr>
        </p:nvSpPr>
        <p:spPr/>
        <p:txBody>
          <a:bodyPr/>
          <a:lstStyle/>
          <a:p>
            <a:pPr>
              <a:defRPr/>
            </a:pPr>
            <a:fld id="{D062CC59-60BA-4C7D-BFC2-1DE38F6AE28C}" type="slidenum">
              <a:rPr lang="en-US" smtClean="0"/>
              <a:pPr>
                <a:defRPr/>
              </a:pPr>
              <a:t>25</a:t>
            </a:fld>
            <a:endParaRPr lang="en-US"/>
          </a:p>
        </p:txBody>
      </p:sp>
    </p:spTree>
    <p:extLst>
      <p:ext uri="{BB962C8B-B14F-4D97-AF65-F5344CB8AC3E}">
        <p14:creationId xmlns:p14="http://schemas.microsoft.com/office/powerpoint/2010/main" val="442501623"/>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marL="0" indent="0">
              <a:buNone/>
            </a:pPr>
            <a:r>
              <a:rPr lang="en-US" sz="8000" dirty="0" smtClean="0"/>
              <a:t>What is the difference between a patriot and a loyalist?</a:t>
            </a:r>
            <a:endParaRPr lang="en-US" sz="8000" dirty="0"/>
          </a:p>
        </p:txBody>
      </p:sp>
      <p:sp>
        <p:nvSpPr>
          <p:cNvPr id="4" name="Slide Number Placeholder 3"/>
          <p:cNvSpPr>
            <a:spLocks noGrp="1"/>
          </p:cNvSpPr>
          <p:nvPr>
            <p:ph type="sldNum" sz="quarter" idx="12"/>
          </p:nvPr>
        </p:nvSpPr>
        <p:spPr/>
        <p:txBody>
          <a:bodyPr/>
          <a:lstStyle/>
          <a:p>
            <a:pPr>
              <a:defRPr/>
            </a:pPr>
            <a:fld id="{D062CC59-60BA-4C7D-BFC2-1DE38F6AE28C}" type="slidenum">
              <a:rPr lang="en-US" smtClean="0"/>
              <a:pPr>
                <a:defRPr/>
              </a:pPr>
              <a:t>26</a:t>
            </a:fld>
            <a:endParaRPr lang="en-US"/>
          </a:p>
        </p:txBody>
      </p:sp>
    </p:spTree>
    <p:extLst>
      <p:ext uri="{BB962C8B-B14F-4D97-AF65-F5344CB8AC3E}">
        <p14:creationId xmlns:p14="http://schemas.microsoft.com/office/powerpoint/2010/main" val="3995733437"/>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marL="0" indent="0">
              <a:buNone/>
            </a:pPr>
            <a:r>
              <a:rPr lang="en-US" sz="8000" dirty="0" smtClean="0"/>
              <a:t>What were the first battles of the American Revolution?</a:t>
            </a:r>
            <a:endParaRPr lang="en-US" sz="8000" dirty="0"/>
          </a:p>
        </p:txBody>
      </p:sp>
      <p:sp>
        <p:nvSpPr>
          <p:cNvPr id="4" name="Slide Number Placeholder 3"/>
          <p:cNvSpPr>
            <a:spLocks noGrp="1"/>
          </p:cNvSpPr>
          <p:nvPr>
            <p:ph type="sldNum" sz="quarter" idx="12"/>
          </p:nvPr>
        </p:nvSpPr>
        <p:spPr/>
        <p:txBody>
          <a:bodyPr/>
          <a:lstStyle/>
          <a:p>
            <a:pPr>
              <a:defRPr/>
            </a:pPr>
            <a:fld id="{D062CC59-60BA-4C7D-BFC2-1DE38F6AE28C}" type="slidenum">
              <a:rPr lang="en-US" smtClean="0"/>
              <a:pPr>
                <a:defRPr/>
              </a:pPr>
              <a:t>27</a:t>
            </a:fld>
            <a:endParaRPr lang="en-US"/>
          </a:p>
        </p:txBody>
      </p:sp>
    </p:spTree>
    <p:extLst>
      <p:ext uri="{BB962C8B-B14F-4D97-AF65-F5344CB8AC3E}">
        <p14:creationId xmlns:p14="http://schemas.microsoft.com/office/powerpoint/2010/main" val="2096909563"/>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marL="0" indent="0">
              <a:buNone/>
            </a:pPr>
            <a:r>
              <a:rPr lang="en-US" sz="8000" dirty="0" smtClean="0"/>
              <a:t>What was the outcome of the Battle of the Rice Boats?</a:t>
            </a:r>
            <a:endParaRPr lang="en-US" sz="8000" dirty="0"/>
          </a:p>
        </p:txBody>
      </p:sp>
      <p:sp>
        <p:nvSpPr>
          <p:cNvPr id="4" name="Slide Number Placeholder 3"/>
          <p:cNvSpPr>
            <a:spLocks noGrp="1"/>
          </p:cNvSpPr>
          <p:nvPr>
            <p:ph type="sldNum" sz="quarter" idx="12"/>
          </p:nvPr>
        </p:nvSpPr>
        <p:spPr/>
        <p:txBody>
          <a:bodyPr/>
          <a:lstStyle/>
          <a:p>
            <a:pPr>
              <a:defRPr/>
            </a:pPr>
            <a:fld id="{D062CC59-60BA-4C7D-BFC2-1DE38F6AE28C}" type="slidenum">
              <a:rPr lang="en-US" smtClean="0"/>
              <a:pPr>
                <a:defRPr/>
              </a:pPr>
              <a:t>28</a:t>
            </a:fld>
            <a:endParaRPr lang="en-US"/>
          </a:p>
        </p:txBody>
      </p:sp>
    </p:spTree>
    <p:extLst>
      <p:ext uri="{BB962C8B-B14F-4D97-AF65-F5344CB8AC3E}">
        <p14:creationId xmlns:p14="http://schemas.microsoft.com/office/powerpoint/2010/main" val="1674358684"/>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marL="0" indent="0">
              <a:buNone/>
            </a:pPr>
            <a:r>
              <a:rPr lang="en-US" sz="8000" dirty="0" smtClean="0"/>
              <a:t>With which side did MOST Indians align during the war?</a:t>
            </a:r>
            <a:endParaRPr lang="en-US" sz="8000" dirty="0"/>
          </a:p>
        </p:txBody>
      </p:sp>
      <p:sp>
        <p:nvSpPr>
          <p:cNvPr id="4" name="Slide Number Placeholder 3"/>
          <p:cNvSpPr>
            <a:spLocks noGrp="1"/>
          </p:cNvSpPr>
          <p:nvPr>
            <p:ph type="sldNum" sz="quarter" idx="12"/>
          </p:nvPr>
        </p:nvSpPr>
        <p:spPr/>
        <p:txBody>
          <a:bodyPr/>
          <a:lstStyle/>
          <a:p>
            <a:pPr>
              <a:defRPr/>
            </a:pPr>
            <a:fld id="{D062CC59-60BA-4C7D-BFC2-1DE38F6AE28C}" type="slidenum">
              <a:rPr lang="en-US" smtClean="0"/>
              <a:pPr>
                <a:defRPr/>
              </a:pPr>
              <a:t>29</a:t>
            </a:fld>
            <a:endParaRPr lang="en-US"/>
          </a:p>
        </p:txBody>
      </p:sp>
    </p:spTree>
    <p:extLst>
      <p:ext uri="{BB962C8B-B14F-4D97-AF65-F5344CB8AC3E}">
        <p14:creationId xmlns:p14="http://schemas.microsoft.com/office/powerpoint/2010/main" val="2921968189"/>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rtlCol="0">
            <a:normAutofit/>
          </a:bodyPr>
          <a:lstStyle/>
          <a:p>
            <a:pPr eaLnBrk="1" fontAlgn="auto" hangingPunct="1">
              <a:spcAft>
                <a:spcPts val="0"/>
              </a:spcAft>
              <a:defRPr/>
            </a:pPr>
            <a:r>
              <a:rPr lang="en-US" dirty="0" smtClean="0"/>
              <a:t>CH </a:t>
            </a:r>
            <a:r>
              <a:rPr lang="en-US" dirty="0"/>
              <a:t>12, Section 1: Georgia in the Early Days of the Revolution</a:t>
            </a:r>
          </a:p>
        </p:txBody>
      </p:sp>
      <p:sp>
        <p:nvSpPr>
          <p:cNvPr id="19459" name="Content Placeholder 2"/>
          <p:cNvSpPr>
            <a:spLocks noGrp="1"/>
          </p:cNvSpPr>
          <p:nvPr>
            <p:ph idx="1"/>
          </p:nvPr>
        </p:nvSpPr>
        <p:spPr>
          <a:xfrm>
            <a:off x="457200" y="1828800"/>
            <a:ext cx="8229600" cy="4892675"/>
          </a:xfrm>
        </p:spPr>
        <p:txBody>
          <a:bodyPr/>
          <a:lstStyle/>
          <a:p>
            <a:pPr eaLnBrk="1" hangingPunct="1"/>
            <a:r>
              <a:rPr lang="en-US" dirty="0" smtClean="0"/>
              <a:t>Essential Question:</a:t>
            </a:r>
          </a:p>
          <a:p>
            <a:pPr lvl="1" eaLnBrk="1" hangingPunct="1">
              <a:buFont typeface="Arial" charset="0"/>
              <a:buChar char="•"/>
            </a:pPr>
            <a:r>
              <a:rPr lang="en-US" dirty="0" smtClean="0"/>
              <a:t>What was war in Georgia like during the first years of the American Revolution?</a:t>
            </a:r>
          </a:p>
          <a:p>
            <a:pPr eaLnBrk="1" hangingPunct="1"/>
            <a:r>
              <a:rPr lang="en-US" dirty="0"/>
              <a:t>What terms do I need to know? </a:t>
            </a:r>
          </a:p>
          <a:p>
            <a:pPr lvl="1" eaLnBrk="1" hangingPunct="1">
              <a:buFont typeface="Arial" charset="0"/>
              <a:buChar char="•"/>
            </a:pPr>
            <a:r>
              <a:rPr lang="en-US" dirty="0"/>
              <a:t>neutral</a:t>
            </a:r>
          </a:p>
          <a:p>
            <a:pPr lvl="1" eaLnBrk="1" hangingPunct="1">
              <a:buFont typeface="Arial" charset="0"/>
              <a:buChar char="•"/>
            </a:pPr>
            <a:r>
              <a:rPr lang="en-US" dirty="0"/>
              <a:t>faction</a:t>
            </a:r>
          </a:p>
          <a:p>
            <a:pPr lvl="1" eaLnBrk="1" hangingPunct="1">
              <a:buFont typeface="Arial" charset="0"/>
              <a:buChar char="•"/>
            </a:pPr>
            <a:r>
              <a:rPr lang="en-US" dirty="0"/>
              <a:t>radical</a:t>
            </a:r>
          </a:p>
          <a:p>
            <a:pPr lvl="1" eaLnBrk="1" hangingPunct="1">
              <a:buFont typeface="Arial" charset="0"/>
              <a:buChar char="•"/>
            </a:pPr>
            <a:r>
              <a:rPr lang="en-US" dirty="0"/>
              <a:t>conservative</a:t>
            </a:r>
          </a:p>
          <a:p>
            <a:pPr lvl="1" eaLnBrk="1" hangingPunct="1">
              <a:buFont typeface="Arial" charset="0"/>
              <a:buChar char="•"/>
            </a:pPr>
            <a:r>
              <a:rPr lang="en-US" dirty="0"/>
              <a:t>siege</a:t>
            </a:r>
          </a:p>
          <a:p>
            <a:pPr lvl="1" eaLnBrk="1" hangingPunct="1">
              <a:buFont typeface="Wingdings" pitchFamily="2" charset="2"/>
              <a:buChar char="Ø"/>
            </a:pPr>
            <a:endParaRPr lang="en-US" dirty="0" smtClean="0"/>
          </a:p>
        </p:txBody>
      </p:sp>
      <p:sp>
        <p:nvSpPr>
          <p:cNvPr id="4" name="Slide Number Placeholder 3"/>
          <p:cNvSpPr>
            <a:spLocks noGrp="1"/>
          </p:cNvSpPr>
          <p:nvPr>
            <p:ph type="sldNum" sz="quarter" idx="12"/>
          </p:nvPr>
        </p:nvSpPr>
        <p:spPr/>
        <p:txBody>
          <a:bodyPr/>
          <a:lstStyle/>
          <a:p>
            <a:pPr>
              <a:defRPr/>
            </a:pPr>
            <a:fld id="{063074FC-BACC-418F-9540-495FCE37CDD2}" type="slidenum">
              <a:rPr lang="en-US"/>
              <a:pPr>
                <a:defRPr/>
              </a:pPr>
              <a:t>3</a:t>
            </a:fld>
            <a:endParaRPr lang="en-US" dirty="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marL="0" indent="0">
              <a:buNone/>
            </a:pPr>
            <a:r>
              <a:rPr lang="en-US" sz="6000" dirty="0" smtClean="0"/>
              <a:t>Under the Georgia Constitution of 1777 which part of the government held almost all of the power?</a:t>
            </a:r>
            <a:endParaRPr lang="en-US" sz="6000" dirty="0"/>
          </a:p>
        </p:txBody>
      </p:sp>
      <p:sp>
        <p:nvSpPr>
          <p:cNvPr id="4" name="Slide Number Placeholder 3"/>
          <p:cNvSpPr>
            <a:spLocks noGrp="1"/>
          </p:cNvSpPr>
          <p:nvPr>
            <p:ph type="sldNum" sz="quarter" idx="12"/>
          </p:nvPr>
        </p:nvSpPr>
        <p:spPr/>
        <p:txBody>
          <a:bodyPr/>
          <a:lstStyle/>
          <a:p>
            <a:pPr>
              <a:defRPr/>
            </a:pPr>
            <a:fld id="{D062CC59-60BA-4C7D-BFC2-1DE38F6AE28C}" type="slidenum">
              <a:rPr lang="en-US" smtClean="0"/>
              <a:pPr>
                <a:defRPr/>
              </a:pPr>
              <a:t>30</a:t>
            </a:fld>
            <a:endParaRPr lang="en-US"/>
          </a:p>
        </p:txBody>
      </p:sp>
    </p:spTree>
    <p:extLst>
      <p:ext uri="{BB962C8B-B14F-4D97-AF65-F5344CB8AC3E}">
        <p14:creationId xmlns:p14="http://schemas.microsoft.com/office/powerpoint/2010/main" val="1066934606"/>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marL="0" indent="0">
              <a:buNone/>
            </a:pPr>
            <a:r>
              <a:rPr lang="en-US" sz="6000" dirty="0" smtClean="0"/>
              <a:t>Who led American troops at the Battle of Kettle Creek?</a:t>
            </a:r>
            <a:endParaRPr lang="en-US" sz="6000" dirty="0"/>
          </a:p>
        </p:txBody>
      </p:sp>
      <p:sp>
        <p:nvSpPr>
          <p:cNvPr id="4" name="Slide Number Placeholder 3"/>
          <p:cNvSpPr>
            <a:spLocks noGrp="1"/>
          </p:cNvSpPr>
          <p:nvPr>
            <p:ph type="sldNum" sz="quarter" idx="12"/>
          </p:nvPr>
        </p:nvSpPr>
        <p:spPr/>
        <p:txBody>
          <a:bodyPr/>
          <a:lstStyle/>
          <a:p>
            <a:pPr>
              <a:defRPr/>
            </a:pPr>
            <a:fld id="{D062CC59-60BA-4C7D-BFC2-1DE38F6AE28C}" type="slidenum">
              <a:rPr lang="en-US" smtClean="0"/>
              <a:pPr>
                <a:defRPr/>
              </a:pPr>
              <a:t>31</a:t>
            </a:fld>
            <a:endParaRPr lang="en-US"/>
          </a:p>
        </p:txBody>
      </p:sp>
    </p:spTree>
    <p:extLst>
      <p:ext uri="{BB962C8B-B14F-4D97-AF65-F5344CB8AC3E}">
        <p14:creationId xmlns:p14="http://schemas.microsoft.com/office/powerpoint/2010/main" val="46709628"/>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marL="0" indent="0">
              <a:buNone/>
            </a:pPr>
            <a:r>
              <a:rPr lang="en-US" sz="6000" dirty="0" smtClean="0"/>
              <a:t>What African American was honored for his bravery at the Battle of Kettle Creek?</a:t>
            </a:r>
            <a:endParaRPr lang="en-US" sz="6000" dirty="0"/>
          </a:p>
        </p:txBody>
      </p:sp>
      <p:sp>
        <p:nvSpPr>
          <p:cNvPr id="4" name="Slide Number Placeholder 3"/>
          <p:cNvSpPr>
            <a:spLocks noGrp="1"/>
          </p:cNvSpPr>
          <p:nvPr>
            <p:ph type="sldNum" sz="quarter" idx="12"/>
          </p:nvPr>
        </p:nvSpPr>
        <p:spPr/>
        <p:txBody>
          <a:bodyPr/>
          <a:lstStyle/>
          <a:p>
            <a:pPr>
              <a:defRPr/>
            </a:pPr>
            <a:fld id="{D062CC59-60BA-4C7D-BFC2-1DE38F6AE28C}" type="slidenum">
              <a:rPr lang="en-US" smtClean="0"/>
              <a:pPr>
                <a:defRPr/>
              </a:pPr>
              <a:t>32</a:t>
            </a:fld>
            <a:endParaRPr lang="en-US"/>
          </a:p>
        </p:txBody>
      </p:sp>
    </p:spTree>
    <p:extLst>
      <p:ext uri="{BB962C8B-B14F-4D97-AF65-F5344CB8AC3E}">
        <p14:creationId xmlns:p14="http://schemas.microsoft.com/office/powerpoint/2010/main" val="4084635812"/>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marL="0" indent="0">
              <a:buNone/>
            </a:pPr>
            <a:r>
              <a:rPr lang="en-US" sz="6000" dirty="0" smtClean="0"/>
              <a:t>What did the patriot militia get out of their victory at Kettle Creek?</a:t>
            </a:r>
            <a:endParaRPr lang="en-US" sz="6000" dirty="0"/>
          </a:p>
        </p:txBody>
      </p:sp>
      <p:sp>
        <p:nvSpPr>
          <p:cNvPr id="4" name="Slide Number Placeholder 3"/>
          <p:cNvSpPr>
            <a:spLocks noGrp="1"/>
          </p:cNvSpPr>
          <p:nvPr>
            <p:ph type="sldNum" sz="quarter" idx="12"/>
          </p:nvPr>
        </p:nvSpPr>
        <p:spPr/>
        <p:txBody>
          <a:bodyPr/>
          <a:lstStyle/>
          <a:p>
            <a:pPr>
              <a:defRPr/>
            </a:pPr>
            <a:fld id="{D062CC59-60BA-4C7D-BFC2-1DE38F6AE28C}" type="slidenum">
              <a:rPr lang="en-US" smtClean="0"/>
              <a:pPr>
                <a:defRPr/>
              </a:pPr>
              <a:t>33</a:t>
            </a:fld>
            <a:endParaRPr lang="en-US"/>
          </a:p>
        </p:txBody>
      </p:sp>
    </p:spTree>
    <p:extLst>
      <p:ext uri="{BB962C8B-B14F-4D97-AF65-F5344CB8AC3E}">
        <p14:creationId xmlns:p14="http://schemas.microsoft.com/office/powerpoint/2010/main" val="1060897822"/>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marL="0" indent="0">
              <a:buNone/>
            </a:pPr>
            <a:r>
              <a:rPr lang="en-US" sz="6000" dirty="0" smtClean="0"/>
              <a:t>What was Nancy Hart known for during the Revolution?</a:t>
            </a:r>
            <a:endParaRPr lang="en-US" sz="6000" dirty="0"/>
          </a:p>
        </p:txBody>
      </p:sp>
      <p:sp>
        <p:nvSpPr>
          <p:cNvPr id="4" name="Slide Number Placeholder 3"/>
          <p:cNvSpPr>
            <a:spLocks noGrp="1"/>
          </p:cNvSpPr>
          <p:nvPr>
            <p:ph type="sldNum" sz="quarter" idx="12"/>
          </p:nvPr>
        </p:nvSpPr>
        <p:spPr/>
        <p:txBody>
          <a:bodyPr/>
          <a:lstStyle/>
          <a:p>
            <a:pPr>
              <a:defRPr/>
            </a:pPr>
            <a:fld id="{D062CC59-60BA-4C7D-BFC2-1DE38F6AE28C}" type="slidenum">
              <a:rPr lang="en-US" smtClean="0"/>
              <a:pPr>
                <a:defRPr/>
              </a:pPr>
              <a:t>34</a:t>
            </a:fld>
            <a:endParaRPr lang="en-US"/>
          </a:p>
        </p:txBody>
      </p:sp>
    </p:spTree>
    <p:extLst>
      <p:ext uri="{BB962C8B-B14F-4D97-AF65-F5344CB8AC3E}">
        <p14:creationId xmlns:p14="http://schemas.microsoft.com/office/powerpoint/2010/main" val="1904762383"/>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marL="0" indent="0">
              <a:buNone/>
            </a:pPr>
            <a:r>
              <a:rPr lang="en-US" sz="6000" dirty="0" smtClean="0"/>
              <a:t>What nation came to the side of the patriots after the Battle of Saratoga?</a:t>
            </a:r>
            <a:endParaRPr lang="en-US" sz="6000" dirty="0"/>
          </a:p>
        </p:txBody>
      </p:sp>
      <p:sp>
        <p:nvSpPr>
          <p:cNvPr id="4" name="Slide Number Placeholder 3"/>
          <p:cNvSpPr>
            <a:spLocks noGrp="1"/>
          </p:cNvSpPr>
          <p:nvPr>
            <p:ph type="sldNum" sz="quarter" idx="12"/>
          </p:nvPr>
        </p:nvSpPr>
        <p:spPr/>
        <p:txBody>
          <a:bodyPr/>
          <a:lstStyle/>
          <a:p>
            <a:pPr>
              <a:defRPr/>
            </a:pPr>
            <a:fld id="{D062CC59-60BA-4C7D-BFC2-1DE38F6AE28C}" type="slidenum">
              <a:rPr lang="en-US" smtClean="0"/>
              <a:pPr>
                <a:defRPr/>
              </a:pPr>
              <a:t>35</a:t>
            </a:fld>
            <a:endParaRPr lang="en-US"/>
          </a:p>
        </p:txBody>
      </p:sp>
    </p:spTree>
    <p:extLst>
      <p:ext uri="{BB962C8B-B14F-4D97-AF65-F5344CB8AC3E}">
        <p14:creationId xmlns:p14="http://schemas.microsoft.com/office/powerpoint/2010/main" val="2332261544"/>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marL="0" indent="0">
              <a:buNone/>
            </a:pPr>
            <a:r>
              <a:rPr lang="en-US" sz="6000" dirty="0" smtClean="0"/>
              <a:t>What was the result of the Siege of Savannah?</a:t>
            </a:r>
            <a:endParaRPr lang="en-US" sz="6000" dirty="0"/>
          </a:p>
        </p:txBody>
      </p:sp>
      <p:sp>
        <p:nvSpPr>
          <p:cNvPr id="4" name="Slide Number Placeholder 3"/>
          <p:cNvSpPr>
            <a:spLocks noGrp="1"/>
          </p:cNvSpPr>
          <p:nvPr>
            <p:ph type="sldNum" sz="quarter" idx="12"/>
          </p:nvPr>
        </p:nvSpPr>
        <p:spPr/>
        <p:txBody>
          <a:bodyPr/>
          <a:lstStyle/>
          <a:p>
            <a:pPr>
              <a:defRPr/>
            </a:pPr>
            <a:fld id="{D062CC59-60BA-4C7D-BFC2-1DE38F6AE28C}" type="slidenum">
              <a:rPr lang="en-US" smtClean="0"/>
              <a:pPr>
                <a:defRPr/>
              </a:pPr>
              <a:t>36</a:t>
            </a:fld>
            <a:endParaRPr lang="en-US"/>
          </a:p>
        </p:txBody>
      </p:sp>
    </p:spTree>
    <p:extLst>
      <p:ext uri="{BB962C8B-B14F-4D97-AF65-F5344CB8AC3E}">
        <p14:creationId xmlns:p14="http://schemas.microsoft.com/office/powerpoint/2010/main" val="3566129751"/>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marL="0" indent="0">
              <a:buNone/>
            </a:pPr>
            <a:r>
              <a:rPr lang="en-US" sz="6000" dirty="0" smtClean="0"/>
              <a:t>What was the final major battle of the war, in which General Washington defeated General Cornwallis?</a:t>
            </a:r>
            <a:endParaRPr lang="en-US" sz="6000" dirty="0"/>
          </a:p>
        </p:txBody>
      </p:sp>
      <p:sp>
        <p:nvSpPr>
          <p:cNvPr id="4" name="Slide Number Placeholder 3"/>
          <p:cNvSpPr>
            <a:spLocks noGrp="1"/>
          </p:cNvSpPr>
          <p:nvPr>
            <p:ph type="sldNum" sz="quarter" idx="12"/>
          </p:nvPr>
        </p:nvSpPr>
        <p:spPr/>
        <p:txBody>
          <a:bodyPr/>
          <a:lstStyle/>
          <a:p>
            <a:pPr>
              <a:defRPr/>
            </a:pPr>
            <a:fld id="{D062CC59-60BA-4C7D-BFC2-1DE38F6AE28C}" type="slidenum">
              <a:rPr lang="en-US" smtClean="0"/>
              <a:pPr>
                <a:defRPr/>
              </a:pPr>
              <a:t>37</a:t>
            </a:fld>
            <a:endParaRPr lang="en-US"/>
          </a:p>
        </p:txBody>
      </p:sp>
    </p:spTree>
    <p:extLst>
      <p:ext uri="{BB962C8B-B14F-4D97-AF65-F5344CB8AC3E}">
        <p14:creationId xmlns:p14="http://schemas.microsoft.com/office/powerpoint/2010/main" val="1323937169"/>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marL="0" indent="0">
              <a:buNone/>
            </a:pPr>
            <a:r>
              <a:rPr lang="en-US" sz="6000" dirty="0" smtClean="0"/>
              <a:t>How many counties were created out of the 12 parishes in the Georgia Constitution of 1777?</a:t>
            </a:r>
            <a:endParaRPr lang="en-US" sz="6000" dirty="0"/>
          </a:p>
        </p:txBody>
      </p:sp>
      <p:sp>
        <p:nvSpPr>
          <p:cNvPr id="4" name="Slide Number Placeholder 3"/>
          <p:cNvSpPr>
            <a:spLocks noGrp="1"/>
          </p:cNvSpPr>
          <p:nvPr>
            <p:ph type="sldNum" sz="quarter" idx="12"/>
          </p:nvPr>
        </p:nvSpPr>
        <p:spPr/>
        <p:txBody>
          <a:bodyPr/>
          <a:lstStyle/>
          <a:p>
            <a:pPr>
              <a:defRPr/>
            </a:pPr>
            <a:fld id="{D062CC59-60BA-4C7D-BFC2-1DE38F6AE28C}" type="slidenum">
              <a:rPr lang="en-US" smtClean="0"/>
              <a:pPr>
                <a:defRPr/>
              </a:pPr>
              <a:t>38</a:t>
            </a:fld>
            <a:endParaRPr lang="en-US"/>
          </a:p>
        </p:txBody>
      </p:sp>
    </p:spTree>
    <p:extLst>
      <p:ext uri="{BB962C8B-B14F-4D97-AF65-F5344CB8AC3E}">
        <p14:creationId xmlns:p14="http://schemas.microsoft.com/office/powerpoint/2010/main" val="443832575"/>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marL="0" indent="0">
              <a:buNone/>
            </a:pPr>
            <a:r>
              <a:rPr lang="en-US" sz="6000" dirty="0" smtClean="0"/>
              <a:t>Why was the governor kept VERY weak under the Georgia Constitution of 1777?</a:t>
            </a:r>
            <a:endParaRPr lang="en-US" sz="6000" dirty="0"/>
          </a:p>
        </p:txBody>
      </p:sp>
      <p:sp>
        <p:nvSpPr>
          <p:cNvPr id="4" name="Slide Number Placeholder 3"/>
          <p:cNvSpPr>
            <a:spLocks noGrp="1"/>
          </p:cNvSpPr>
          <p:nvPr>
            <p:ph type="sldNum" sz="quarter" idx="12"/>
          </p:nvPr>
        </p:nvSpPr>
        <p:spPr/>
        <p:txBody>
          <a:bodyPr/>
          <a:lstStyle/>
          <a:p>
            <a:pPr>
              <a:defRPr/>
            </a:pPr>
            <a:fld id="{D062CC59-60BA-4C7D-BFC2-1DE38F6AE28C}" type="slidenum">
              <a:rPr lang="en-US" smtClean="0"/>
              <a:pPr>
                <a:defRPr/>
              </a:pPr>
              <a:t>39</a:t>
            </a:fld>
            <a:endParaRPr lang="en-US"/>
          </a:p>
        </p:txBody>
      </p:sp>
    </p:spTree>
    <p:extLst>
      <p:ext uri="{BB962C8B-B14F-4D97-AF65-F5344CB8AC3E}">
        <p14:creationId xmlns:p14="http://schemas.microsoft.com/office/powerpoint/2010/main" val="3881829786"/>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90600"/>
          </a:xfrm>
        </p:spPr>
        <p:txBody>
          <a:bodyPr rtlCol="0">
            <a:noAutofit/>
          </a:bodyPr>
          <a:lstStyle/>
          <a:p>
            <a:pPr eaLnBrk="1" fontAlgn="auto" hangingPunct="1">
              <a:spcAft>
                <a:spcPts val="0"/>
              </a:spcAft>
              <a:defRPr/>
            </a:pPr>
            <a:r>
              <a:rPr lang="en-US" sz="3600" dirty="0" smtClean="0"/>
              <a:t>CH 12, Section 1: Georgia in the Early Days of the Revolution</a:t>
            </a:r>
            <a:endParaRPr lang="en-US" sz="3600" dirty="0"/>
          </a:p>
        </p:txBody>
      </p:sp>
      <p:sp>
        <p:nvSpPr>
          <p:cNvPr id="6" name="Content Placeholder 5"/>
          <p:cNvSpPr>
            <a:spLocks noGrp="1"/>
          </p:cNvSpPr>
          <p:nvPr>
            <p:ph idx="1"/>
          </p:nvPr>
        </p:nvSpPr>
        <p:spPr>
          <a:xfrm>
            <a:off x="457200" y="990600"/>
            <a:ext cx="8229600" cy="5730875"/>
          </a:xfrm>
        </p:spPr>
        <p:txBody>
          <a:bodyPr rtlCol="0">
            <a:normAutofit lnSpcReduction="10000"/>
          </a:bodyPr>
          <a:lstStyle/>
          <a:p>
            <a:pPr eaLnBrk="1" fontAlgn="auto" hangingPunct="1">
              <a:spcAft>
                <a:spcPts val="0"/>
              </a:spcAft>
              <a:defRPr/>
            </a:pPr>
            <a:r>
              <a:rPr lang="en-US" b="1" dirty="0" smtClean="0"/>
              <a:t>The war reached Georgia’s coast in January 1776, when British navy vessels arrived at the mouth of the Savannah River.</a:t>
            </a:r>
          </a:p>
          <a:p>
            <a:pPr eaLnBrk="1" fontAlgn="auto" hangingPunct="1">
              <a:spcAft>
                <a:spcPts val="0"/>
              </a:spcAft>
              <a:defRPr/>
            </a:pPr>
            <a:r>
              <a:rPr lang="en-US" dirty="0" smtClean="0"/>
              <a:t>The British wanted to buy Georgia rice for their troops.  Georgia’s Patriots and the Council of Safety in Savannah arrested the governor and royal officials and then placed them on parole (a conditional surrender).</a:t>
            </a:r>
          </a:p>
          <a:p>
            <a:pPr eaLnBrk="1" fontAlgn="auto" hangingPunct="1">
              <a:spcAft>
                <a:spcPts val="0"/>
              </a:spcAft>
              <a:defRPr/>
            </a:pPr>
            <a:r>
              <a:rPr lang="en-US" b="1" dirty="0" smtClean="0"/>
              <a:t>Georgia’s Patriots formed two military groups:  Militia (citizen-soldiers) and Continental troops (funded by the Continental Congress).</a:t>
            </a:r>
          </a:p>
          <a:p>
            <a:pPr eaLnBrk="1" fontAlgn="auto" hangingPunct="1">
              <a:spcAft>
                <a:spcPts val="0"/>
              </a:spcAft>
              <a:defRPr/>
            </a:pPr>
            <a:endParaRPr lang="en-US" dirty="0"/>
          </a:p>
        </p:txBody>
      </p:sp>
      <p:sp>
        <p:nvSpPr>
          <p:cNvPr id="4" name="Slide Number Placeholder 3"/>
          <p:cNvSpPr>
            <a:spLocks noGrp="1"/>
          </p:cNvSpPr>
          <p:nvPr>
            <p:ph type="sldNum" sz="quarter" idx="12"/>
          </p:nvPr>
        </p:nvSpPr>
        <p:spPr/>
        <p:txBody>
          <a:bodyPr/>
          <a:lstStyle/>
          <a:p>
            <a:pPr>
              <a:defRPr/>
            </a:pPr>
            <a:fld id="{F882C597-4626-4BE6-8B47-BC36674DDA56}" type="slidenum">
              <a:rPr lang="en-US"/>
              <a:pPr>
                <a:defRPr/>
              </a:pPr>
              <a:t>4</a:t>
            </a:fld>
            <a:endParaRPr lang="en-US"/>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381000" y="6172200"/>
            <a:ext cx="2214563" cy="369888"/>
          </a:xfrm>
          <a:prstGeom prst="rect">
            <a:avLst/>
          </a:prstGeom>
          <a:noFill/>
          <a:ln w="9525">
            <a:noFill/>
            <a:miter lim="800000"/>
            <a:headEnd/>
            <a:tailEnd/>
          </a:ln>
        </p:spPr>
        <p:txBody>
          <a:bodyPr wrap="none">
            <a:spAutoFit/>
          </a:bodyPr>
          <a:lstStyle/>
          <a:p>
            <a:r>
              <a:rPr lang="en-US">
                <a:latin typeface="Calibri" pitchFamily="34" charset="0"/>
                <a:hlinkClick r:id="rId3" action="ppaction://hlinksldjump"/>
              </a:rPr>
              <a:t>Return to Main Menu</a:t>
            </a:r>
            <a:endParaRPr lang="en-US">
              <a:latin typeface="Calibri" pitchFamily="34" charset="0"/>
            </a:endParaRPr>
          </a:p>
        </p:txBody>
      </p:sp>
      <p:sp>
        <p:nvSpPr>
          <p:cNvPr id="3" name="Slide Number Placeholder 2"/>
          <p:cNvSpPr>
            <a:spLocks noGrp="1"/>
          </p:cNvSpPr>
          <p:nvPr>
            <p:ph type="sldNum" sz="quarter" idx="12"/>
          </p:nvPr>
        </p:nvSpPr>
        <p:spPr/>
        <p:txBody>
          <a:bodyPr/>
          <a:lstStyle/>
          <a:p>
            <a:pPr>
              <a:defRPr/>
            </a:pPr>
            <a:fld id="{3D1F6D2F-55D0-46C8-94B7-5B1FBF591C3B}" type="slidenum">
              <a:rPr lang="en-US"/>
              <a:pPr>
                <a:defRPr/>
              </a:pPr>
              <a:t>40</a:t>
            </a:fld>
            <a:endParaRPr lang="en-US"/>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rtlCol="0">
            <a:normAutofit/>
          </a:bodyPr>
          <a:lstStyle/>
          <a:p>
            <a:pPr eaLnBrk="1" fontAlgn="auto" hangingPunct="1">
              <a:spcAft>
                <a:spcPts val="0"/>
              </a:spcAft>
              <a:defRPr/>
            </a:pPr>
            <a:r>
              <a:rPr lang="en-US" dirty="0" smtClean="0"/>
              <a:t>Battle of the Rice Boats</a:t>
            </a:r>
            <a:endParaRPr lang="en-US" dirty="0"/>
          </a:p>
        </p:txBody>
      </p:sp>
      <p:sp>
        <p:nvSpPr>
          <p:cNvPr id="27650" name="Content Placeholder 5"/>
          <p:cNvSpPr>
            <a:spLocks noGrp="1"/>
          </p:cNvSpPr>
          <p:nvPr>
            <p:ph idx="1"/>
          </p:nvPr>
        </p:nvSpPr>
        <p:spPr>
          <a:xfrm>
            <a:off x="541338" y="1142999"/>
            <a:ext cx="8534400" cy="5578475"/>
          </a:xfrm>
        </p:spPr>
        <p:txBody>
          <a:bodyPr/>
          <a:lstStyle/>
          <a:p>
            <a:pPr eaLnBrk="1" hangingPunct="1"/>
            <a:r>
              <a:rPr lang="en-US" sz="3600" dirty="0" smtClean="0"/>
              <a:t>The Battle of the Rice Boats – also called the Battle of Yamacraw Bluff – left Georgia in the hands of the revolutionaries.</a:t>
            </a:r>
          </a:p>
          <a:p>
            <a:pPr eaLnBrk="1" hangingPunct="1"/>
            <a:r>
              <a:rPr lang="en-US" sz="3600" dirty="0" smtClean="0"/>
              <a:t>Governor Wright and his family and other royal officials escaped to the British ships.</a:t>
            </a:r>
          </a:p>
          <a:p>
            <a:pPr eaLnBrk="1" hangingPunct="1"/>
            <a:r>
              <a:rPr lang="en-US" sz="3600" dirty="0" smtClean="0"/>
              <a:t>The British troops successfully captured some boats loaded with rice.</a:t>
            </a:r>
          </a:p>
          <a:p>
            <a:pPr eaLnBrk="1" hangingPunct="1"/>
            <a:r>
              <a:rPr lang="en-US" sz="3600" dirty="0" smtClean="0"/>
              <a:t>The Patriots believed they had saved Savannah</a:t>
            </a:r>
            <a:r>
              <a:rPr lang="en-US" dirty="0" smtClean="0"/>
              <a:t>.</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72D602FA-988D-4C49-B45B-C2E846CFB9F7}" type="slidenum">
              <a:rPr lang="en-US"/>
              <a:pPr>
                <a:defRPr/>
              </a:pPr>
              <a:t>5</a:t>
            </a:fld>
            <a:endParaRPr lang="en-US"/>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0"/>
            <a:ext cx="8229600" cy="990600"/>
          </a:xfrm>
        </p:spPr>
        <p:txBody>
          <a:bodyPr rtlCol="0">
            <a:normAutofit/>
          </a:bodyPr>
          <a:lstStyle/>
          <a:p>
            <a:pPr eaLnBrk="1" fontAlgn="auto" hangingPunct="1">
              <a:spcAft>
                <a:spcPts val="0"/>
              </a:spcAft>
              <a:defRPr/>
            </a:pPr>
            <a:r>
              <a:rPr lang="en-US" dirty="0" smtClean="0"/>
              <a:t>Establishing a State Government</a:t>
            </a:r>
            <a:endParaRPr lang="en-US" dirty="0"/>
          </a:p>
        </p:txBody>
      </p:sp>
      <p:sp>
        <p:nvSpPr>
          <p:cNvPr id="6" name="Content Placeholder 5"/>
          <p:cNvSpPr>
            <a:spLocks noGrp="1"/>
          </p:cNvSpPr>
          <p:nvPr>
            <p:ph idx="1"/>
          </p:nvPr>
        </p:nvSpPr>
        <p:spPr>
          <a:xfrm>
            <a:off x="533400" y="838199"/>
            <a:ext cx="8610600" cy="5883275"/>
          </a:xfrm>
        </p:spPr>
        <p:txBody>
          <a:bodyPr rtlCol="0">
            <a:normAutofit/>
          </a:bodyPr>
          <a:lstStyle/>
          <a:p>
            <a:pPr eaLnBrk="1" fontAlgn="auto" hangingPunct="1">
              <a:spcAft>
                <a:spcPts val="0"/>
              </a:spcAft>
              <a:defRPr/>
            </a:pPr>
            <a:r>
              <a:rPr lang="en-US" b="1" dirty="0" smtClean="0"/>
              <a:t>Georgia revolutionary leaders established a provincial congress in 1776. </a:t>
            </a:r>
          </a:p>
          <a:p>
            <a:pPr eaLnBrk="1" fontAlgn="auto" hangingPunct="1">
              <a:spcAft>
                <a:spcPts val="0"/>
              </a:spcAft>
              <a:defRPr/>
            </a:pPr>
            <a:r>
              <a:rPr lang="en-US" b="1" dirty="0" smtClean="0"/>
              <a:t>Patriots controlled the government.</a:t>
            </a:r>
          </a:p>
          <a:p>
            <a:pPr eaLnBrk="1" fontAlgn="auto" hangingPunct="1">
              <a:spcAft>
                <a:spcPts val="0"/>
              </a:spcAft>
              <a:defRPr/>
            </a:pPr>
            <a:r>
              <a:rPr lang="en-US" dirty="0" smtClean="0"/>
              <a:t>Executive branch consisted of Council of Safety and its president; Judicial branch had a court with chief justice and two assistants.</a:t>
            </a:r>
          </a:p>
          <a:p>
            <a:pPr eaLnBrk="1" fontAlgn="auto" hangingPunct="1">
              <a:spcAft>
                <a:spcPts val="0"/>
              </a:spcAft>
              <a:defRPr/>
            </a:pPr>
            <a:r>
              <a:rPr lang="en-US" b="1" dirty="0" smtClean="0"/>
              <a:t>From March 1776 (when British troops left Georgia) until British troops returned in December 1778, the revolution in Georgia was basically a civil war fought between Georgia’s Patriots and Loyalists.</a:t>
            </a:r>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a:p>
        </p:txBody>
      </p:sp>
      <p:sp>
        <p:nvSpPr>
          <p:cNvPr id="4" name="Slide Number Placeholder 3"/>
          <p:cNvSpPr>
            <a:spLocks noGrp="1"/>
          </p:cNvSpPr>
          <p:nvPr>
            <p:ph type="sldNum" sz="quarter" idx="12"/>
          </p:nvPr>
        </p:nvSpPr>
        <p:spPr/>
        <p:txBody>
          <a:bodyPr/>
          <a:lstStyle/>
          <a:p>
            <a:pPr>
              <a:defRPr/>
            </a:pPr>
            <a:fld id="{6A926037-7A9A-47BD-A72C-5A57B781348B}" type="slidenum">
              <a:rPr lang="en-US"/>
              <a:pPr>
                <a:defRPr/>
              </a:pPr>
              <a:t>6</a:t>
            </a:fld>
            <a:endParaRPr lang="en-US"/>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14400"/>
          </a:xfrm>
        </p:spPr>
        <p:txBody>
          <a:bodyPr rtlCol="0">
            <a:normAutofit/>
          </a:bodyPr>
          <a:lstStyle/>
          <a:p>
            <a:pPr eaLnBrk="1" fontAlgn="auto" hangingPunct="1">
              <a:spcAft>
                <a:spcPts val="0"/>
              </a:spcAft>
              <a:defRPr/>
            </a:pPr>
            <a:r>
              <a:rPr lang="en-US" dirty="0" smtClean="0"/>
              <a:t>Native Americans and the War</a:t>
            </a:r>
            <a:endParaRPr lang="en-US" dirty="0"/>
          </a:p>
        </p:txBody>
      </p:sp>
      <p:sp>
        <p:nvSpPr>
          <p:cNvPr id="31746" name="Content Placeholder 5"/>
          <p:cNvSpPr>
            <a:spLocks noGrp="1"/>
          </p:cNvSpPr>
          <p:nvPr>
            <p:ph idx="1"/>
          </p:nvPr>
        </p:nvSpPr>
        <p:spPr>
          <a:xfrm>
            <a:off x="561975" y="1143000"/>
            <a:ext cx="8458200" cy="5257800"/>
          </a:xfrm>
        </p:spPr>
        <p:txBody>
          <a:bodyPr/>
          <a:lstStyle/>
          <a:p>
            <a:pPr eaLnBrk="1" hangingPunct="1"/>
            <a:r>
              <a:rPr lang="en-US" b="1" dirty="0" smtClean="0"/>
              <a:t> </a:t>
            </a:r>
            <a:r>
              <a:rPr lang="en-US" dirty="0" smtClean="0"/>
              <a:t>The Indians in Georgia were caught between the warring whites.  </a:t>
            </a:r>
          </a:p>
          <a:p>
            <a:pPr eaLnBrk="1" hangingPunct="1"/>
            <a:r>
              <a:rPr lang="en-US" dirty="0"/>
              <a:t>Most traders became loyalists and urged the Indians to fight with the British.</a:t>
            </a:r>
          </a:p>
          <a:p>
            <a:pPr eaLnBrk="1" hangingPunct="1"/>
            <a:r>
              <a:rPr lang="en-US" b="1" dirty="0" smtClean="0"/>
              <a:t>George </a:t>
            </a:r>
            <a:r>
              <a:rPr lang="en-US" b="1" dirty="0" err="1" smtClean="0"/>
              <a:t>Galphin</a:t>
            </a:r>
            <a:r>
              <a:rPr lang="en-US" dirty="0" smtClean="0"/>
              <a:t>, a Patriot trader, tried to keep the Indians neutral (to not take sides in the war). </a:t>
            </a:r>
          </a:p>
          <a:p>
            <a:pPr eaLnBrk="1" hangingPunct="1"/>
            <a:r>
              <a:rPr lang="en-US" dirty="0" smtClean="0"/>
              <a:t>The Patriots did not have many goods to give the Indians, and most Indians who fought sided with the British and the loyalist traders.</a:t>
            </a:r>
          </a:p>
        </p:txBody>
      </p:sp>
      <p:sp>
        <p:nvSpPr>
          <p:cNvPr id="4" name="Slide Number Placeholder 3"/>
          <p:cNvSpPr>
            <a:spLocks noGrp="1"/>
          </p:cNvSpPr>
          <p:nvPr>
            <p:ph type="sldNum" sz="quarter" idx="12"/>
          </p:nvPr>
        </p:nvSpPr>
        <p:spPr/>
        <p:txBody>
          <a:bodyPr/>
          <a:lstStyle/>
          <a:p>
            <a:pPr>
              <a:defRPr/>
            </a:pPr>
            <a:fld id="{971B3CB8-464A-462A-BB36-540A5D6177D0}" type="slidenum">
              <a:rPr lang="en-US"/>
              <a:pPr>
                <a:defRPr/>
              </a:pPr>
              <a:t>7</a:t>
            </a:fld>
            <a:endParaRPr lang="en-US"/>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534400" cy="1373188"/>
          </a:xfrm>
        </p:spPr>
        <p:txBody>
          <a:bodyPr rtlCol="0">
            <a:normAutofit fontScale="90000"/>
          </a:bodyPr>
          <a:lstStyle/>
          <a:p>
            <a:pPr eaLnBrk="1" fontAlgn="auto" hangingPunct="1">
              <a:spcAft>
                <a:spcPts val="0"/>
              </a:spcAft>
              <a:defRPr/>
            </a:pPr>
            <a:r>
              <a:rPr lang="en-US" dirty="0" smtClean="0"/>
              <a:t>Patriot Factions: McIntosh &amp; Gwinnett</a:t>
            </a:r>
            <a:endParaRPr lang="en-US" dirty="0"/>
          </a:p>
        </p:txBody>
      </p:sp>
      <p:sp>
        <p:nvSpPr>
          <p:cNvPr id="6" name="Content Placeholder 5"/>
          <p:cNvSpPr>
            <a:spLocks noGrp="1"/>
          </p:cNvSpPr>
          <p:nvPr>
            <p:ph idx="1"/>
          </p:nvPr>
        </p:nvSpPr>
        <p:spPr>
          <a:xfrm>
            <a:off x="609600" y="914400"/>
            <a:ext cx="8534400" cy="5943600"/>
          </a:xfrm>
        </p:spPr>
        <p:txBody>
          <a:bodyPr rtlCol="0">
            <a:normAutofit/>
          </a:bodyPr>
          <a:lstStyle/>
          <a:p>
            <a:pPr eaLnBrk="1" fontAlgn="auto" hangingPunct="1">
              <a:spcAft>
                <a:spcPts val="0"/>
              </a:spcAft>
              <a:defRPr/>
            </a:pPr>
            <a:r>
              <a:rPr lang="en-US" dirty="0" smtClean="0"/>
              <a:t>Colonel </a:t>
            </a:r>
            <a:r>
              <a:rPr lang="en-US" b="1" dirty="0" smtClean="0"/>
              <a:t>Lachlan McIntosh </a:t>
            </a:r>
            <a:r>
              <a:rPr lang="en-US" dirty="0" smtClean="0"/>
              <a:t>commanded the Georgia battalion of the Continental Army, and took responsibility for Savannah’s defense.</a:t>
            </a:r>
          </a:p>
          <a:p>
            <a:pPr eaLnBrk="1" fontAlgn="auto" hangingPunct="1">
              <a:spcAft>
                <a:spcPts val="0"/>
              </a:spcAft>
              <a:defRPr/>
            </a:pPr>
            <a:r>
              <a:rPr lang="en-US" dirty="0" smtClean="0"/>
              <a:t>McIntosh was part of a faction (group) from the Savannah area that wanted independence and to limit who could serve in government.</a:t>
            </a:r>
          </a:p>
          <a:p>
            <a:pPr eaLnBrk="1" fontAlgn="auto" hangingPunct="1">
              <a:spcAft>
                <a:spcPts val="0"/>
              </a:spcAft>
              <a:defRPr/>
            </a:pPr>
            <a:r>
              <a:rPr lang="en-US" dirty="0" smtClean="0"/>
              <a:t>Another faction, which wrote the state’s new constitution, wanted ordinary people to have more say in a government independent from Great Britain.  </a:t>
            </a:r>
            <a:r>
              <a:rPr lang="en-US" b="1" dirty="0" smtClean="0"/>
              <a:t>Button Gwinnett </a:t>
            </a:r>
            <a:r>
              <a:rPr lang="en-US" dirty="0" smtClean="0"/>
              <a:t>belonged to this group.</a:t>
            </a:r>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a:p>
        </p:txBody>
      </p:sp>
      <p:sp>
        <p:nvSpPr>
          <p:cNvPr id="4" name="Slide Number Placeholder 3"/>
          <p:cNvSpPr>
            <a:spLocks noGrp="1"/>
          </p:cNvSpPr>
          <p:nvPr>
            <p:ph type="sldNum" sz="quarter" idx="12"/>
          </p:nvPr>
        </p:nvSpPr>
        <p:spPr/>
        <p:txBody>
          <a:bodyPr/>
          <a:lstStyle/>
          <a:p>
            <a:pPr>
              <a:defRPr/>
            </a:pPr>
            <a:fld id="{B815D07D-BACA-4FDA-89EB-3D78AC9933A3}" type="slidenum">
              <a:rPr lang="en-US"/>
              <a:pPr>
                <a:defRPr/>
              </a:pPr>
              <a:t>8</a:t>
            </a:fld>
            <a:endParaRPr lang="en-US"/>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60438"/>
          </a:xfrm>
        </p:spPr>
        <p:txBody>
          <a:bodyPr rtlCol="0">
            <a:normAutofit/>
          </a:bodyPr>
          <a:lstStyle/>
          <a:p>
            <a:pPr eaLnBrk="1" fontAlgn="auto" hangingPunct="1">
              <a:spcAft>
                <a:spcPts val="0"/>
              </a:spcAft>
              <a:defRPr/>
            </a:pPr>
            <a:r>
              <a:rPr lang="en-US" dirty="0" smtClean="0"/>
              <a:t>GA Constitution of 1777 </a:t>
            </a:r>
            <a:endParaRPr lang="en-US" dirty="0"/>
          </a:p>
        </p:txBody>
      </p:sp>
      <p:sp>
        <p:nvSpPr>
          <p:cNvPr id="6" name="Content Placeholder 5"/>
          <p:cNvSpPr>
            <a:spLocks noGrp="1"/>
          </p:cNvSpPr>
          <p:nvPr>
            <p:ph idx="1"/>
          </p:nvPr>
        </p:nvSpPr>
        <p:spPr>
          <a:xfrm>
            <a:off x="609600" y="990600"/>
            <a:ext cx="8153400" cy="5562600"/>
          </a:xfrm>
        </p:spPr>
        <p:txBody>
          <a:bodyPr rtlCol="0">
            <a:normAutofit/>
          </a:bodyPr>
          <a:lstStyle/>
          <a:p>
            <a:pPr eaLnBrk="1" fontAlgn="auto" hangingPunct="1">
              <a:spcAft>
                <a:spcPts val="0"/>
              </a:spcAft>
              <a:defRPr/>
            </a:pPr>
            <a:r>
              <a:rPr lang="en-US" dirty="0" smtClean="0"/>
              <a:t>Georgia’s 12 colonial parishes became 8 counties.</a:t>
            </a:r>
          </a:p>
          <a:p>
            <a:pPr eaLnBrk="1" fontAlgn="auto" hangingPunct="1">
              <a:spcAft>
                <a:spcPts val="0"/>
              </a:spcAft>
              <a:defRPr/>
            </a:pPr>
            <a:r>
              <a:rPr lang="en-US" dirty="0" smtClean="0"/>
              <a:t>The counties took over the work of local government.</a:t>
            </a:r>
          </a:p>
          <a:p>
            <a:pPr eaLnBrk="1" fontAlgn="auto" hangingPunct="1">
              <a:spcAft>
                <a:spcPts val="0"/>
              </a:spcAft>
              <a:defRPr/>
            </a:pPr>
            <a:r>
              <a:rPr lang="en-US" dirty="0" smtClean="0"/>
              <a:t>A new state constitution in 1777 created </a:t>
            </a:r>
            <a:r>
              <a:rPr lang="en-US" smtClean="0"/>
              <a:t>a unicameral legislature </a:t>
            </a:r>
            <a:r>
              <a:rPr lang="en-US" dirty="0" smtClean="0"/>
              <a:t>“composed of the representatives of the people.”</a:t>
            </a:r>
          </a:p>
          <a:p>
            <a:pPr eaLnBrk="1" fontAlgn="auto" hangingPunct="1">
              <a:spcAft>
                <a:spcPts val="0"/>
              </a:spcAft>
              <a:defRPr/>
            </a:pPr>
            <a:r>
              <a:rPr lang="en-US" b="1" dirty="0" smtClean="0"/>
              <a:t>Radical Patriots </a:t>
            </a:r>
            <a:r>
              <a:rPr lang="en-US" dirty="0" smtClean="0"/>
              <a:t>(those who wanted the most change) supported this constitution and its democratic language.</a:t>
            </a:r>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a:p>
        </p:txBody>
      </p:sp>
      <p:sp>
        <p:nvSpPr>
          <p:cNvPr id="4" name="Slide Number Placeholder 3"/>
          <p:cNvSpPr>
            <a:spLocks noGrp="1"/>
          </p:cNvSpPr>
          <p:nvPr>
            <p:ph type="sldNum" sz="quarter" idx="12"/>
          </p:nvPr>
        </p:nvSpPr>
        <p:spPr/>
        <p:txBody>
          <a:bodyPr/>
          <a:lstStyle/>
          <a:p>
            <a:pPr>
              <a:defRPr/>
            </a:pPr>
            <a:fld id="{B8826B4D-459F-4180-9A22-56DE30000BDB}" type="slidenum">
              <a:rPr lang="en-US"/>
              <a:pPr>
                <a:defRPr/>
              </a:pPr>
              <a:t>9</a:t>
            </a:fld>
            <a:endParaRPr lang="en-US"/>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3741</TotalTime>
  <Words>1507</Words>
  <Application>Microsoft Office PowerPoint</Application>
  <PresentationFormat>On-screen Show (4:3)</PresentationFormat>
  <Paragraphs>201</Paragraphs>
  <Slides>40</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Baskerville Old Face</vt:lpstr>
      <vt:lpstr>Calibri</vt:lpstr>
      <vt:lpstr>Wingdings</vt:lpstr>
      <vt:lpstr>Office Theme</vt:lpstr>
      <vt:lpstr>PowerPoint Presentation</vt:lpstr>
      <vt:lpstr>PowerPoint Presentation</vt:lpstr>
      <vt:lpstr>CH 12, Section 1: Georgia in the Early Days of the Revolution</vt:lpstr>
      <vt:lpstr>CH 12, Section 1: Georgia in the Early Days of the Revolution</vt:lpstr>
      <vt:lpstr>Battle of the Rice Boats</vt:lpstr>
      <vt:lpstr>Establishing a State Government</vt:lpstr>
      <vt:lpstr>Native Americans and the War</vt:lpstr>
      <vt:lpstr>Patriot Factions: McIntosh &amp; Gwinnett</vt:lpstr>
      <vt:lpstr>GA Constitution of 1777 </vt:lpstr>
      <vt:lpstr>GA Constitution of 1777 </vt:lpstr>
      <vt:lpstr>Original Georgia Counties 1777  Which county was named in the honor of the Revolution? </vt:lpstr>
      <vt:lpstr>PowerPoint Presentation</vt:lpstr>
      <vt:lpstr>Thomas Paine: Common Sense</vt:lpstr>
      <vt:lpstr>James Chalmers: Plain Truth</vt:lpstr>
      <vt:lpstr>CH 12, Section 2: Georgia in the Latter Part of the Revolution</vt:lpstr>
      <vt:lpstr>Battle of Saratoga (NY)</vt:lpstr>
      <vt:lpstr>The Fall of Savannah, Sunbury, &amp; Augusta</vt:lpstr>
      <vt:lpstr>The Battle at Kettle Creek</vt:lpstr>
      <vt:lpstr>The War in the Backcountry</vt:lpstr>
      <vt:lpstr>PowerPoint Presentation</vt:lpstr>
      <vt:lpstr>The Siege of Savannah (1 of 2)</vt:lpstr>
      <vt:lpstr>The Siege of Savannah (2 of 2)</vt:lpstr>
      <vt:lpstr>The Battles for Augusta</vt:lpstr>
      <vt:lpstr>The End of the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Its Heritage and Its Promise</dc:title>
  <dc:subject>©2010 Clairmont Press</dc:subject>
  <dc:creator>Emmett Mullins, Ed.D.</dc:creator>
  <cp:lastModifiedBy>Dorsey, David</cp:lastModifiedBy>
  <cp:revision>241</cp:revision>
  <cp:lastPrinted>2014-09-30T12:46:32Z</cp:lastPrinted>
  <dcterms:created xsi:type="dcterms:W3CDTF">2010-06-02T19:20:05Z</dcterms:created>
  <dcterms:modified xsi:type="dcterms:W3CDTF">2018-09-19T15:36:46Z</dcterms:modified>
</cp:coreProperties>
</file>