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58" r:id="rId4"/>
    <p:sldId id="291" r:id="rId5"/>
    <p:sldId id="268" r:id="rId6"/>
    <p:sldId id="265" r:id="rId7"/>
    <p:sldId id="269" r:id="rId8"/>
    <p:sldId id="271" r:id="rId9"/>
    <p:sldId id="272" r:id="rId10"/>
    <p:sldId id="273" r:id="rId11"/>
    <p:sldId id="290" r:id="rId12"/>
    <p:sldId id="276" r:id="rId13"/>
    <p:sldId id="275" r:id="rId14"/>
    <p:sldId id="277" r:id="rId15"/>
    <p:sldId id="278" r:id="rId16"/>
    <p:sldId id="264" r:id="rId17"/>
    <p:sldId id="281" r:id="rId18"/>
    <p:sldId id="282" r:id="rId19"/>
    <p:sldId id="287" r:id="rId20"/>
    <p:sldId id="261" r:id="rId21"/>
    <p:sldId id="285" r:id="rId22"/>
    <p:sldId id="283" r:id="rId23"/>
    <p:sldId id="26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00" autoAdjust="0"/>
  </p:normalViewPr>
  <p:slideViewPr>
    <p:cSldViewPr>
      <p:cViewPr varScale="1">
        <p:scale>
          <a:sx n="63" d="100"/>
          <a:sy n="63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792CB1-0763-4F2A-ACF0-FDA2FF8E2E80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067F5A-2E79-495D-AF70-F5B8ECC94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9CE0BB-CD94-42B3-944E-6E058F5CA9AF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E4DD14-1322-42D1-810D-EF62879EB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53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D3EF1-A819-433C-8A9C-E1072AEDD0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50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F7A440-610E-41A1-A595-7141630398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D71D99-97EE-4A7D-A3EC-A18DFF37AF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49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751B8-B4C7-473B-ACD8-64DD4143E2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9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1D566-51A6-4818-A7B6-1EA003C237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7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369C4-6EC1-4F68-B383-E5D9C23E33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D4711-F477-4A8B-AB37-FF8AC83E1F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2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BEB561-816B-42CF-A971-640D7EA543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5673B-2CB3-4B91-A198-64877323F7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81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D386E1-483F-4E2C-8F25-2EA94BC78C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9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88F26-8FD8-44A4-B781-43F307D3CB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4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C8BB6-5523-4290-8547-66FF8B4C85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7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7A0DBF-942C-46E9-B50A-6F5F4CCB0F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8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4833A-2DFC-4B2C-9C22-322F53B244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9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41010-EBDC-4D9A-85DF-E5CDCE351A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D8458-907D-4557-B85A-7C16D906B5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D8458-907D-4557-B85A-7C16D906B5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13A7C5-391A-4405-BFA6-65CA2F7645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6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349EB8-F142-4709-AD8C-D4DEACCF5A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95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90D02-EC4B-4227-9B9C-7C7D5CD6FF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2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9CD0B0-124A-4FB4-A65A-C7A0C9241E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48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45D5E3-33BD-420F-9937-EE2221E42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3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A194-55C6-4F43-9A60-24FD40410F60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1040-528C-4A8F-8EEB-C00647F1B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F576-0F24-4252-9F1A-DEE90E11E3DE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56A5-4EE4-44A0-BFE4-5FB820F66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69AB-C10E-4DAD-8C68-7EB5879A8717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8987-9D8C-457D-BF6E-3F71ECB1E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agse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1090759">
            <a:off x="135052" y="5772148"/>
            <a:ext cx="838200" cy="859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2629-570A-4185-B54F-DCE05E0141BA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B5B0-AE5A-41C3-A515-4EB365D02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94DD-D908-446A-97C2-850835309A03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F2B9-A198-42E7-AABC-29C0C1DB6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agse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1090759">
            <a:off x="135052" y="5772148"/>
            <a:ext cx="838200" cy="859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C593-B84D-4279-9206-B5CC0A92BDC4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3261-134B-4B57-9E8A-79755D7EC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EED5-9451-43C5-A3E6-C39DE23CBA4B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BD2E-B2E3-45AB-ACF7-7E79C9114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645E-A3B0-4700-8C65-FA1EB1B0AF8D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4CFA-C449-4CDB-83CC-6754AB423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B814-5F89-4EEB-AF26-8CEAB459D923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597B-4B94-4829-945F-C7236721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9FD5-4DC3-4C2D-97BE-B37DA4FAAD9D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2DF2-12FC-4B63-B662-B9985FA8A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70B7-66DD-4221-A8F0-4343A43245DE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11043-A306-41B8-BFC7-A8845FD3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7E12C1-8DBB-4B62-AD6C-AC545551F675}" type="datetime1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54F204-1FC7-49B6-8B78-241E6AA88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8.jpeg"/><Relationship Id="rId4" Type="http://schemas.openxmlformats.org/officeDocument/2006/relationships/hyperlink" Target="http://www.uga.edu/profile/history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2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hyperlink" Target="http://www.archives.gov/exhibits/charters/constitution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youtube.com/watch?v=q77iwGlyXF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s://www.youtube.com/watch?v=3KGG9afW7XY" TargetMode="External"/><Relationship Id="rId5" Type="http://schemas.openxmlformats.org/officeDocument/2006/relationships/hyperlink" Target="http://www.history.com/topics/articles-of-confederation/videos/america-gets-a-constitution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://bensguide.gpo.gov/6-8/documents/articles/index.html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://apps.caes.uga.edu/news/graphicsfiles/OgeecheeRiver1hr.jpg" TargetMode="External"/><Relationship Id="rId4" Type="http://schemas.openxmlformats.org/officeDocument/2006/relationships/hyperlink" Target="http://www.ourlouisville.com/Georgia%20Historic%20Markers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t="-3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804863"/>
            <a:ext cx="6837363" cy="5248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47800" y="3962400"/>
            <a:ext cx="70866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Chapter 13: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Georgia from Confederation to Constitution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© 2010 Clairmont Press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Finances</a:t>
            </a:r>
            <a:endParaRPr lang="en-US" dirty="0"/>
          </a:p>
        </p:txBody>
      </p:sp>
      <p:sp>
        <p:nvSpPr>
          <p:cNvPr id="31746" name="Content Placeholder 5"/>
          <p:cNvSpPr>
            <a:spLocks noGrp="1"/>
          </p:cNvSpPr>
          <p:nvPr>
            <p:ph idx="1"/>
          </p:nvPr>
        </p:nvSpPr>
        <p:spPr>
          <a:xfrm>
            <a:off x="609600" y="914400"/>
            <a:ext cx="8534400" cy="5943600"/>
          </a:xfrm>
        </p:spPr>
        <p:txBody>
          <a:bodyPr/>
          <a:lstStyle/>
          <a:p>
            <a:pPr eaLnBrk="1" hangingPunct="1"/>
            <a:r>
              <a:rPr lang="en-US" smtClean="0"/>
              <a:t>Georgia had little money after the war and a lot of debt. </a:t>
            </a:r>
          </a:p>
          <a:p>
            <a:pPr eaLnBrk="1" hangingPunct="1"/>
            <a:r>
              <a:rPr lang="en-US" smtClean="0"/>
              <a:t>Sale of land confiscated from Loyalists, especially rice planters, was to be a key income source.</a:t>
            </a:r>
          </a:p>
          <a:p>
            <a:pPr eaLnBrk="1" hangingPunct="1"/>
            <a:r>
              <a:rPr lang="en-US" smtClean="0"/>
              <a:t>The Confederation could not tax, but did ask each state for money to help pay the national debt.</a:t>
            </a:r>
          </a:p>
          <a:p>
            <a:pPr eaLnBrk="1" hangingPunct="1"/>
            <a:r>
              <a:rPr lang="en-US" smtClean="0"/>
              <a:t>Land tax collections were slow, but over several years the financial problems improved.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5BFC4-8D58-42E6-9C07-E57F6A81088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6172200" y="632460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4" action="ppaction://hlinksldjump"/>
              </a:rPr>
              <a:t>Return to Main Menu</a:t>
            </a:r>
            <a:endParaRPr lang="en-US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Section 2: Georgia’s Economic, Educational, and Religious Development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eaLnBrk="1" hangingPunct="1"/>
            <a:r>
              <a:rPr lang="en-US" smtClean="0"/>
              <a:t>Essential Question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What factors affected economic, educational, and religious development in Georgia after the Revolution?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20025-E07D-4A0C-822F-005157C0477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Section 2: Georgia’s Economic, Educational, and Religious Development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credit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tuition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3C1EB-59DE-41EF-8724-3732DC8E0711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Economy in Georgia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838200"/>
            <a:ext cx="5029200" cy="5867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Labor shortages for cash crops such as rice increased the demand for slaves.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Many planters bought slaves on credit, paying for them over time.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Tobacco became the most profitable crop of the late 1700s.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Most farmers in the interior grew food crops, and raised cattle, hogs, and chickens.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Craftsmanship and trade reemerged in Georgia towns after the war.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90851-349C-4384-8006-F18A6F29D54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219200"/>
            <a:ext cx="338137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51054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Tobacco crops are still an important part of the economy of southern states. Photo: U.S. Department of Agriculture.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495800" cy="5867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Free public education for the state’s children did not exist in the 1780s; most of Georgia’s education remained private. Schools charged tuition (a fee for instruction).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1785, the state of Georgia charted the </a:t>
            </a:r>
            <a:r>
              <a:rPr lang="en-US" dirty="0" smtClean="0">
                <a:hlinkClick r:id="rId4"/>
              </a:rPr>
              <a:t>University of Georgia</a:t>
            </a:r>
            <a:r>
              <a:rPr lang="en-US" dirty="0" smtClean="0"/>
              <a:t>; the nation’s first state-supported university.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Abraham Baldwin, a signer of the Declaration of Independence, wrote the charter.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University’s purpose was to educate leaders for the state, whatever their religious affiliation.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University of Georgia held its first classes in 1801.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Education in Georgia </a:t>
            </a:r>
            <a:endParaRPr lang="en-US" dirty="0"/>
          </a:p>
        </p:txBody>
      </p:sp>
      <p:pic>
        <p:nvPicPr>
          <p:cNvPr id="7" name="Picture 2" descr="http://www.osep.uga.edu/uploads/1/Arch__from_the_street_island___2_10-15-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105400" y="1752600"/>
            <a:ext cx="3810000" cy="2857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5257800" y="4800600"/>
            <a:ext cx="3505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This archway marks the northern boundary of the campus of the University of Georgia.  Photo: UGA staff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612AE-9DC6-423B-875F-C89403CCAB3C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Religion in Georgia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066800"/>
            <a:ext cx="5181600" cy="5410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Methodists, formerly a group within the Anglican Church in England, became the Methodist Episcopal Church in America.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Methodists held their first conference in Georgia in 1788.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Baptists founded several churches throughout the Georgia backcountry in the 1770s and 1780s.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Baptist and Methodist churches grew quickly in the state’s rural, frontier areas. The Baptists encouraged independent churches; the Methodists had ministers who rode circuits, connecting one church to another through districts and conferences.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state’s oldest independent black churches are in the Augusta area.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C053E-A188-4BC3-9AA2-393C1D6691B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6019800" y="632460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4" action="ppaction://hlinksldjump"/>
              </a:rPr>
              <a:t>Return to Main Menu</a:t>
            </a:r>
            <a:endParaRPr lang="en-US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447800"/>
            <a:ext cx="3086100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5867400" y="4419600"/>
            <a:ext cx="304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The Powelton Baptist Church was founded in 1786. It is located in Hancock County, Georgia (originally, Greene County).  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Section 3: Creating a New Constitution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Essential Question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600" smtClean="0"/>
              <a:t>How did Georgians think their lives would be improved by a new United States Constitution?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04BE6-F6BC-4D25-9043-35EC23153EAF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Section 3: Creating a New Constitution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terms do I need to know?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Great Compromise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United States Constitution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Electoral College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Federalists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antifederalists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Bill of Rights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secede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E404A-6A1A-4B79-B285-FDE7973B45D2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Problems Under the </a:t>
            </a:r>
            <a:br>
              <a:rPr lang="en-US" dirty="0" smtClean="0"/>
            </a:br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953000"/>
          </a:xfrm>
        </p:spPr>
        <p:txBody>
          <a:bodyPr rtlCol="0"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The government needed more power to tax so it could pay its debts and keep the respect of other countries.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The U.S. needed a strong central government to negotiate effectively with Great Britain, France, and Spain.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The government had problems in relationships with the Indians who were determined to hold on to their homelands.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Having no executive to carry out government functions posed a problem.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It was difficult to pass measures with a two-thirds majority required.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2206-E83E-4E5C-8831-F585B03C7BC7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863" y="457200"/>
            <a:ext cx="312420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 vs. Constitution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rticles v Constit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0062" y="309125"/>
            <a:ext cx="7814045" cy="692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E6170-36CF-4376-A18F-258CA1127844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t="-3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804863"/>
            <a:ext cx="6837363" cy="5248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62000" y="4419600"/>
            <a:ext cx="8001000" cy="1219200"/>
          </a:xfrm>
          <a:prstGeom prst="rect">
            <a:avLst/>
          </a:prstGeom>
          <a:solidFill>
            <a:srgbClr val="10253F">
              <a:alpha val="61176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4495800"/>
            <a:ext cx="79248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Georgia Under the Confederation Government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 action="ppaction://hlinksldjump"/>
              </a:rPr>
              <a:t>Georgia’s Economic, Educational, and Religious Development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8" action="ppaction://hlinksldjump"/>
              </a:rPr>
              <a:t>Creating a New Constitution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415" name="Slide Number Placeholder 4"/>
          <p:cNvSpPr>
            <a:spLocks noGrp="1"/>
          </p:cNvSpPr>
          <p:nvPr/>
        </p:nvSpPr>
        <p:spPr bwMode="auto">
          <a:xfrm>
            <a:off x="6626225" y="63674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A5E723F-13AC-41BE-A072-BA80E2C5027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Constitutional Convention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990600"/>
            <a:ext cx="8610600" cy="5410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Held in May 1787 in Philadelphia and attended by representatives from 12 states; Rhode Island did not send delegates.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William Few, Abraham Baldwin, William Pierce, and William Houstoun attended from Georgia.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Great Compromise established a Senate with two representatives from each state, and a House of Representatives with representatives selected based on state population.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new Congress could tax and regulate trade.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 executive branch would include a president and vice president who could carry out and enforce laws.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 electoral college of electors from each state would vote for the president and vice president.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judicial branch would interpret the laws as needed.</a:t>
            </a:r>
            <a:endParaRPr lang="en-US" dirty="0"/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5334000" y="6324600"/>
            <a:ext cx="314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Link: </a:t>
            </a:r>
            <a:r>
              <a:rPr lang="en-US">
                <a:latin typeface="Calibri" pitchFamily="34" charset="0"/>
                <a:hlinkClick r:id="rId4"/>
              </a:rPr>
              <a:t>United States Constitution</a:t>
            </a:r>
            <a:endParaRPr lang="en-US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435CE-EC81-4BBE-A63D-A9B920D4DBC3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Ratification of the Constitution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066800"/>
            <a:ext cx="8610600" cy="5410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Georgia was the 4</a:t>
            </a:r>
            <a:r>
              <a:rPr lang="en-US" baseline="30000" dirty="0" smtClean="0"/>
              <a:t>th</a:t>
            </a:r>
            <a:r>
              <a:rPr lang="en-US" dirty="0" smtClean="0"/>
              <a:t> state to ratify (approve) the U.S. Constitution. It voted to approve it after two days of debate.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Georgians feared a war with the Creek and felt a stronger national government would offer more protection and negotiate with more strength.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Planters and merchants wanted the new government to negotiate better trade treaties and to help regulate trade.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Abraham Baldwin won planter support by helping pass a clause to allow the slave trade to continue for another 20 years.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E2D47-4763-4DAC-840F-71067EFEAACC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Constitutional Ratification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944563"/>
            <a:ext cx="8153400" cy="57912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Unlike Georgia, some states did not easily support ratification of the Constitution.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</a:t>
            </a:r>
            <a:r>
              <a:rPr lang="en-US" smtClean="0"/>
              <a:t>ntifederalists</a:t>
            </a:r>
            <a:r>
              <a:rPr lang="en-US" dirty="0" smtClean="0"/>
              <a:t> included small farmers who preferred that power remain in nearby state governments. They worried about citizens’ rights.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Federalists like Alexander Hamilton wrote essays to explain the Constitution and how it would work; </a:t>
            </a:r>
            <a:r>
              <a:rPr lang="en-US" i="1" dirty="0" smtClean="0"/>
              <a:t>The Federalist Papers </a:t>
            </a:r>
            <a:r>
              <a:rPr lang="en-US" dirty="0" smtClean="0"/>
              <a:t>were widely read.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Bill of Rights, the first 10 amendments to the Constitution, guaranteed citizens’ rights. By 1790, all 12 states had joined the United States of America.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Georgia wrote a new state constitution in 1789 that established a state government similar to the federal government that was created in the U.S. Constitution.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22006-97DF-404D-8344-A2A5CEA207BD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28600" y="6488113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4" action="ppaction://hlinksldjump"/>
              </a:rPr>
              <a:t>Return to Main Menu</a:t>
            </a:r>
            <a:endParaRPr lang="en-US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DE874-E7F7-4FEE-A596-1132D8648EC4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10/26/17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959474"/>
          </a:xfrm>
        </p:spPr>
        <p:txBody>
          <a:bodyPr/>
          <a:lstStyle/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b="1" dirty="0" smtClean="0"/>
              <a:t>Essential Question</a:t>
            </a:r>
            <a:r>
              <a:rPr lang="en-US" dirty="0" smtClean="0"/>
              <a:t>: How </a:t>
            </a:r>
            <a:r>
              <a:rPr lang="en-US" dirty="0"/>
              <a:t>did Georgia and the United States rebuild its’ governments following the American Revolution</a:t>
            </a:r>
            <a:r>
              <a:rPr lang="en-US" dirty="0" smtClean="0"/>
              <a:t>?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 smtClean="0"/>
              <a:t>Agenda: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dirty="0" smtClean="0"/>
              <a:t>Video: </a:t>
            </a:r>
            <a:r>
              <a:rPr lang="en-US" u="sng" dirty="0">
                <a:hlinkClick r:id="rId5"/>
              </a:rPr>
              <a:t>http://www.history.com/topics/articles-of-confederation/videos/america-gets-a-constitution</a:t>
            </a:r>
            <a:endParaRPr lang="en-US" dirty="0"/>
          </a:p>
          <a:p>
            <a:pPr eaLnBrk="1" hangingPunct="1"/>
            <a:r>
              <a:rPr lang="en-US" sz="2400" dirty="0" smtClean="0"/>
              <a:t>Readers Theatre</a:t>
            </a:r>
          </a:p>
          <a:p>
            <a:pPr eaLnBrk="1" hangingPunct="1"/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www.youtube.com/watch?v=3KGG9afW7XY</a:t>
            </a:r>
            <a:endParaRPr lang="en-US" sz="2400" dirty="0" smtClean="0"/>
          </a:p>
          <a:p>
            <a:pPr eaLnBrk="1" hangingPunct="1"/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www.youtube.com/watch?v=q77iwGlyXF4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0279F-C23E-41DE-9D38-38F7EB745DF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Section 1: Georgia Under the Confederation Government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124200"/>
          </a:xfrm>
        </p:spPr>
        <p:txBody>
          <a:bodyPr/>
          <a:lstStyle/>
          <a:p>
            <a:pPr eaLnBrk="1" hangingPunct="1"/>
            <a:r>
              <a:rPr lang="en-US" smtClean="0"/>
              <a:t>Essential Question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How did Georgia rebuild its state and government following the American Revolution?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0279F-C23E-41DE-9D38-38F7EB745DFE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871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Section 1: Georgia Under the Confederation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terms do I need to know?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Articles of Confederation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unicameral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credit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tuition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Great Compromise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United States Constitution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Electoral College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federalists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antifederalists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Bill of Rights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secede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9DB1E-7476-4744-A575-AFD65E1578D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Articles of Confederation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762000"/>
            <a:ext cx="4724400" cy="556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1781, the states formed a confederation.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states maintained the power to govern; the central government was limited to actions needed by all the states.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Articles of Confederation document outlined the duties of the Confederation government.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There was no executive branch or court system.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unicameral (one house) system formed committees to perform specific tasks.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 governments most affected citizens of each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81FF7-008E-4495-9EFB-17C1DCF79D1F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066800"/>
            <a:ext cx="35115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0200" y="48768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This is a portion of the first page of the Articles of Confederation. Photo:  U.S. Government Printing Office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8400" y="6172200"/>
            <a:ext cx="553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Link: </a:t>
            </a:r>
            <a:r>
              <a:rPr lang="en-US">
                <a:latin typeface="Calibri" pitchFamily="34" charset="0"/>
                <a:hlinkClick r:id="rId5"/>
              </a:rPr>
              <a:t>Ben’s Guide article on the Articles of Confederation</a:t>
            </a:r>
            <a:r>
              <a:rPr lang="en-US">
                <a:latin typeface="Calibri" pitchFamily="34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Georgia’s Government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1338" y="1143000"/>
            <a:ext cx="8602662" cy="5486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Georgia’s government at the end of the war was based on the Constitution of 1777.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governor and a council shared executive powers. The governor could not veto.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legislature held most of the power.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Superior court in each county oversaw elections, controlled roads, and provided aid for the poor.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Special assemblies addressed specific needs or problems, such as rebuilding farms and buildings, and establishing relationships with the Creek and the Cherokee.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F3EA4-3C0D-44E3-A32F-72616733E9E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Land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914400"/>
            <a:ext cx="8458200" cy="57912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Land was the most important issue for most Georgians after the war.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farmer with land could support his family; planters could grow cash crops and become wealthy.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Many Loyalists tried to return to Georgia and their lands; some succeeded, but others who had actively opposed the Patriot cause were not permitted.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Soldiers who had fought in Georgia for independence could receive bounty grants of 200 or more acres. The “</a:t>
            </a:r>
            <a:r>
              <a:rPr lang="en-US" dirty="0" err="1" smtClean="0"/>
              <a:t>headright</a:t>
            </a:r>
            <a:r>
              <a:rPr lang="en-US" dirty="0" smtClean="0"/>
              <a:t>” grant also allowed 50 more acres for each additional household member, which further encouraged settlement.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1786, a new town of </a:t>
            </a:r>
            <a:r>
              <a:rPr lang="en-US" dirty="0" smtClean="0">
                <a:hlinkClick r:id="rId4"/>
              </a:rPr>
              <a:t>Louisville</a:t>
            </a:r>
            <a:r>
              <a:rPr lang="en-US" dirty="0" smtClean="0"/>
              <a:t> was ordered built on the </a:t>
            </a:r>
            <a:r>
              <a:rPr lang="en-US" dirty="0" smtClean="0">
                <a:hlinkClick r:id="rId5"/>
              </a:rPr>
              <a:t>Ogeechee River</a:t>
            </a:r>
            <a:r>
              <a:rPr lang="en-US" dirty="0" smtClean="0"/>
              <a:t>; it was to be Georgia’s new capital.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ED3BF-62D3-448A-A116-B191A99478F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Indian Relations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1975" y="1066800"/>
            <a:ext cx="8458200" cy="5638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Settlers soon began filling up lands the Indians had given up in treaties of 1763 and 1773.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Cherokees agreed to give up some additional lands in meetings that took place in 1782 and in Augusta in 1783.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Upper Creek, led by Alexander McGillivray, did not want to cede more land. He and his followers refused to accept the 1783 Treaty of Augusta.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Creek land issues had not been settled by the late 1780s.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DCB78-F071-4D89-82D4-02323DE0291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9437</TotalTime>
  <Words>1522</Words>
  <Application>Microsoft Office PowerPoint</Application>
  <PresentationFormat>On-screen Show (4:3)</PresentationFormat>
  <Paragraphs>182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10/26/17</vt:lpstr>
      <vt:lpstr>Section 1: Georgia Under the Confederation Government </vt:lpstr>
      <vt:lpstr>Section 1: Georgia Under the Confederation Government</vt:lpstr>
      <vt:lpstr>The Articles of Confederation</vt:lpstr>
      <vt:lpstr>Georgia’s Government</vt:lpstr>
      <vt:lpstr>Land</vt:lpstr>
      <vt:lpstr>Indian Relations</vt:lpstr>
      <vt:lpstr>Finances</vt:lpstr>
      <vt:lpstr>Section 2: Georgia’s Economic, Educational, and Religious Development</vt:lpstr>
      <vt:lpstr>Section 2: Georgia’s Economic, Educational, and Religious Development</vt:lpstr>
      <vt:lpstr>The Economy in Georgia </vt:lpstr>
      <vt:lpstr>Education in Georgia </vt:lpstr>
      <vt:lpstr>Religion in Georgia</vt:lpstr>
      <vt:lpstr>Section 3: Creating a New Constitution</vt:lpstr>
      <vt:lpstr>Section 3: Creating a New Constitution</vt:lpstr>
      <vt:lpstr>Problems Under the  Articles of Confederation</vt:lpstr>
      <vt:lpstr>Articles vs. Constitution</vt:lpstr>
      <vt:lpstr>The Constitutional Convention </vt:lpstr>
      <vt:lpstr>Ratification of the Constitution</vt:lpstr>
      <vt:lpstr>Constitutional Ratification Issues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Georgia: Its Heritage and Its Promise</dc:title>
  <dc:subject>©2010 Clairmont Press</dc:subject>
  <dc:creator>Emmett Mullins, Ed.D.</dc:creator>
  <cp:lastModifiedBy>David Dorsey</cp:lastModifiedBy>
  <cp:revision>226</cp:revision>
  <dcterms:created xsi:type="dcterms:W3CDTF">2010-06-02T19:20:05Z</dcterms:created>
  <dcterms:modified xsi:type="dcterms:W3CDTF">2017-10-23T16:27:34Z</dcterms:modified>
</cp:coreProperties>
</file>