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xml" ContentType="application/vnd.openxmlformats-officedocument.drawingml.chart+xml"/>
  <Override PartName="/ppt/notesSlides/notesSlide21.xml" ContentType="application/vnd.openxmlformats-officedocument.presentationml.notesSlide+xml"/>
  <Override PartName="/ppt/charts/chart2.xml" ContentType="application/vnd.openxmlformats-officedocument.drawingml.chart+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8" r:id="rId1"/>
  </p:sldMasterIdLst>
  <p:notesMasterIdLst>
    <p:notesMasterId r:id="rId29"/>
  </p:notesMasterIdLst>
  <p:handoutMasterIdLst>
    <p:handoutMasterId r:id="rId30"/>
  </p:handoutMasterIdLst>
  <p:sldIdLst>
    <p:sldId id="259" r:id="rId2"/>
    <p:sldId id="260" r:id="rId3"/>
    <p:sldId id="258" r:id="rId4"/>
    <p:sldId id="268" r:id="rId5"/>
    <p:sldId id="265" r:id="rId6"/>
    <p:sldId id="288" r:id="rId7"/>
    <p:sldId id="269" r:id="rId8"/>
    <p:sldId id="294" r:id="rId9"/>
    <p:sldId id="271" r:id="rId10"/>
    <p:sldId id="287" r:id="rId11"/>
    <p:sldId id="272" r:id="rId12"/>
    <p:sldId id="273" r:id="rId13"/>
    <p:sldId id="274" r:id="rId14"/>
    <p:sldId id="286" r:id="rId15"/>
    <p:sldId id="270" r:id="rId16"/>
    <p:sldId id="276" r:id="rId17"/>
    <p:sldId id="275" r:id="rId18"/>
    <p:sldId id="289" r:id="rId19"/>
    <p:sldId id="277" r:id="rId20"/>
    <p:sldId id="296" r:id="rId21"/>
    <p:sldId id="295" r:id="rId22"/>
    <p:sldId id="278" r:id="rId23"/>
    <p:sldId id="290" r:id="rId24"/>
    <p:sldId id="292" r:id="rId25"/>
    <p:sldId id="291" r:id="rId26"/>
    <p:sldId id="293" r:id="rId27"/>
    <p:sldId id="263"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25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03" autoAdjust="0"/>
    <p:restoredTop sz="89046" autoAdjust="0"/>
  </p:normalViewPr>
  <p:slideViewPr>
    <p:cSldViewPr>
      <p:cViewPr varScale="1">
        <p:scale>
          <a:sx n="60" d="100"/>
          <a:sy n="60" d="100"/>
        </p:scale>
        <p:origin x="1344" y="66"/>
      </p:cViewPr>
      <p:guideLst>
        <p:guide orient="horz" pos="2160"/>
        <p:guide pos="2880"/>
      </p:guideLst>
    </p:cSldViewPr>
  </p:slideViewPr>
  <p:notesTextViewPr>
    <p:cViewPr>
      <p:scale>
        <a:sx n="100" d="100"/>
        <a:sy n="100" d="100"/>
      </p:scale>
      <p:origin x="0" y="0"/>
    </p:cViewPr>
  </p:notesTextViewPr>
  <p:notesViewPr>
    <p:cSldViewPr>
      <p:cViewPr varScale="1">
        <p:scale>
          <a:sx n="86" d="100"/>
          <a:sy n="86" d="100"/>
        </p:scale>
        <p:origin x="-3126"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E:\2010%20Project\georgia%20farm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2010%20Project\georgia%20farm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8"/>
    </mc:Choice>
    <mc:Fallback>
      <c:style val="28"/>
    </mc:Fallback>
  </mc:AlternateContent>
  <c:chart>
    <c:title>
      <c:tx>
        <c:rich>
          <a:bodyPr/>
          <a:lstStyle/>
          <a:p>
            <a:pPr>
              <a:defRPr sz="2800"/>
            </a:pPr>
            <a:r>
              <a:rPr lang="en-US" sz="2800"/>
              <a:t>Number</a:t>
            </a:r>
            <a:r>
              <a:rPr lang="en-US" sz="2800" baseline="0"/>
              <a:t> of Farms in Georgia: 1850-1870</a:t>
            </a:r>
            <a:endParaRPr lang="en-US" sz="2800"/>
          </a:p>
        </c:rich>
      </c:tx>
      <c:layout/>
      <c:overlay val="0"/>
    </c:title>
    <c:autoTitleDeleted val="0"/>
    <c:plotArea>
      <c:layout/>
      <c:lineChart>
        <c:grouping val="standard"/>
        <c:varyColors val="0"/>
        <c:ser>
          <c:idx val="0"/>
          <c:order val="0"/>
          <c:cat>
            <c:numLit>
              <c:formatCode>General</c:formatCode>
              <c:ptCount val="3"/>
              <c:pt idx="0">
                <c:v>1850</c:v>
              </c:pt>
              <c:pt idx="1">
                <c:v>1860</c:v>
              </c:pt>
              <c:pt idx="2">
                <c:v>1870</c:v>
              </c:pt>
            </c:numLit>
          </c:cat>
          <c:val>
            <c:numRef>
              <c:f>Sheet1!$B$2:$B$4</c:f>
              <c:numCache>
                <c:formatCode>#,##0</c:formatCode>
                <c:ptCount val="3"/>
                <c:pt idx="0">
                  <c:v>51759</c:v>
                </c:pt>
                <c:pt idx="1">
                  <c:v>62093</c:v>
                </c:pt>
                <c:pt idx="2" formatCode="General">
                  <c:v>69956</c:v>
                </c:pt>
              </c:numCache>
            </c:numRef>
          </c:val>
          <c:smooth val="0"/>
        </c:ser>
        <c:dLbls>
          <c:showLegendKey val="0"/>
          <c:showVal val="0"/>
          <c:showCatName val="0"/>
          <c:showSerName val="0"/>
          <c:showPercent val="0"/>
          <c:showBubbleSize val="0"/>
        </c:dLbls>
        <c:marker val="1"/>
        <c:smooth val="0"/>
        <c:axId val="317982768"/>
        <c:axId val="407127680"/>
      </c:lineChart>
      <c:catAx>
        <c:axId val="317982768"/>
        <c:scaling>
          <c:orientation val="minMax"/>
        </c:scaling>
        <c:delete val="0"/>
        <c:axPos val="b"/>
        <c:title>
          <c:tx>
            <c:rich>
              <a:bodyPr/>
              <a:lstStyle/>
              <a:p>
                <a:pPr>
                  <a:defRPr sz="1800"/>
                </a:pPr>
                <a:r>
                  <a:rPr lang="en-US" sz="1800"/>
                  <a:t>Year</a:t>
                </a:r>
              </a:p>
            </c:rich>
          </c:tx>
          <c:layout/>
          <c:overlay val="0"/>
        </c:title>
        <c:numFmt formatCode="General" sourceLinked="1"/>
        <c:majorTickMark val="none"/>
        <c:minorTickMark val="none"/>
        <c:tickLblPos val="nextTo"/>
        <c:txPr>
          <a:bodyPr/>
          <a:lstStyle/>
          <a:p>
            <a:pPr>
              <a:defRPr sz="1400" b="1"/>
            </a:pPr>
            <a:endParaRPr lang="en-US"/>
          </a:p>
        </c:txPr>
        <c:crossAx val="407127680"/>
        <c:crosses val="autoZero"/>
        <c:auto val="1"/>
        <c:lblAlgn val="ctr"/>
        <c:lblOffset val="100"/>
        <c:noMultiLvlLbl val="0"/>
      </c:catAx>
      <c:valAx>
        <c:axId val="407127680"/>
        <c:scaling>
          <c:orientation val="minMax"/>
          <c:max val="70000"/>
          <c:min val="50000"/>
        </c:scaling>
        <c:delete val="0"/>
        <c:axPos val="l"/>
        <c:majorGridlines/>
        <c:title>
          <c:tx>
            <c:rich>
              <a:bodyPr rot="-5400000" vert="horz"/>
              <a:lstStyle/>
              <a:p>
                <a:pPr>
                  <a:defRPr sz="1800"/>
                </a:pPr>
                <a:r>
                  <a:rPr lang="en-US" sz="1800"/>
                  <a:t>Number of Farms</a:t>
                </a:r>
              </a:p>
            </c:rich>
          </c:tx>
          <c:layout/>
          <c:overlay val="0"/>
        </c:title>
        <c:numFmt formatCode="#,##0" sourceLinked="1"/>
        <c:majorTickMark val="none"/>
        <c:minorTickMark val="none"/>
        <c:tickLblPos val="nextTo"/>
        <c:txPr>
          <a:bodyPr/>
          <a:lstStyle/>
          <a:p>
            <a:pPr>
              <a:defRPr sz="1600" b="1"/>
            </a:pPr>
            <a:endParaRPr lang="en-US"/>
          </a:p>
        </c:txPr>
        <c:crossAx val="317982768"/>
        <c:crosses val="autoZero"/>
        <c:crossBetween val="between"/>
      </c:valAx>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c:spPr>
    </c:plotArea>
    <c:plotVisOnly val="1"/>
    <c:dispBlanksAs val="gap"/>
    <c:showDLblsOverMax val="0"/>
  </c:chart>
  <c:spP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8"/>
    </mc:Choice>
    <mc:Fallback>
      <c:style val="28"/>
    </mc:Fallback>
  </mc:AlternateContent>
  <c:chart>
    <c:title>
      <c:tx>
        <c:rich>
          <a:bodyPr/>
          <a:lstStyle/>
          <a:p>
            <a:pPr>
              <a:defRPr sz="2800"/>
            </a:pPr>
            <a:r>
              <a:rPr lang="en-US" sz="2800"/>
              <a:t>Number</a:t>
            </a:r>
            <a:r>
              <a:rPr lang="en-US" sz="2800" baseline="0"/>
              <a:t> of Farms in Georgia over 1000 Acres: 1860-1870</a:t>
            </a:r>
            <a:endParaRPr lang="en-US" sz="2800"/>
          </a:p>
        </c:rich>
      </c:tx>
      <c:layout/>
      <c:overlay val="0"/>
    </c:title>
    <c:autoTitleDeleted val="0"/>
    <c:plotArea>
      <c:layout/>
      <c:lineChart>
        <c:grouping val="standard"/>
        <c:varyColors val="0"/>
        <c:ser>
          <c:idx val="0"/>
          <c:order val="0"/>
          <c:cat>
            <c:numLit>
              <c:formatCode>General</c:formatCode>
              <c:ptCount val="2"/>
              <c:pt idx="0">
                <c:v>1860</c:v>
              </c:pt>
              <c:pt idx="1">
                <c:v>1870</c:v>
              </c:pt>
            </c:numLit>
          </c:cat>
          <c:val>
            <c:numRef>
              <c:f>Sheet1!$B$10:$B$11</c:f>
              <c:numCache>
                <c:formatCode>General</c:formatCode>
                <c:ptCount val="2"/>
                <c:pt idx="0">
                  <c:v>902</c:v>
                </c:pt>
                <c:pt idx="1">
                  <c:v>419</c:v>
                </c:pt>
              </c:numCache>
            </c:numRef>
          </c:val>
          <c:smooth val="0"/>
        </c:ser>
        <c:dLbls>
          <c:showLegendKey val="0"/>
          <c:showVal val="0"/>
          <c:showCatName val="0"/>
          <c:showSerName val="0"/>
          <c:showPercent val="0"/>
          <c:showBubbleSize val="0"/>
        </c:dLbls>
        <c:marker val="1"/>
        <c:smooth val="0"/>
        <c:axId val="407121408"/>
        <c:axId val="407122976"/>
      </c:lineChart>
      <c:catAx>
        <c:axId val="407121408"/>
        <c:scaling>
          <c:orientation val="minMax"/>
        </c:scaling>
        <c:delete val="0"/>
        <c:axPos val="b"/>
        <c:title>
          <c:tx>
            <c:rich>
              <a:bodyPr/>
              <a:lstStyle/>
              <a:p>
                <a:pPr>
                  <a:defRPr sz="1200"/>
                </a:pPr>
                <a:r>
                  <a:rPr lang="en-US" sz="1800" dirty="0"/>
                  <a:t>Year</a:t>
                </a:r>
                <a:endParaRPr lang="en-US" sz="1200" dirty="0"/>
              </a:p>
            </c:rich>
          </c:tx>
          <c:layout/>
          <c:overlay val="0"/>
        </c:title>
        <c:numFmt formatCode="General" sourceLinked="1"/>
        <c:majorTickMark val="none"/>
        <c:minorTickMark val="none"/>
        <c:tickLblPos val="nextTo"/>
        <c:txPr>
          <a:bodyPr/>
          <a:lstStyle/>
          <a:p>
            <a:pPr>
              <a:defRPr sz="1600" b="1"/>
            </a:pPr>
            <a:endParaRPr lang="en-US"/>
          </a:p>
        </c:txPr>
        <c:crossAx val="407122976"/>
        <c:crosses val="autoZero"/>
        <c:auto val="1"/>
        <c:lblAlgn val="ctr"/>
        <c:lblOffset val="100"/>
        <c:noMultiLvlLbl val="0"/>
      </c:catAx>
      <c:valAx>
        <c:axId val="407122976"/>
        <c:scaling>
          <c:orientation val="minMax"/>
          <c:max val="1000"/>
          <c:min val="0"/>
        </c:scaling>
        <c:delete val="0"/>
        <c:axPos val="l"/>
        <c:majorGridlines/>
        <c:title>
          <c:tx>
            <c:rich>
              <a:bodyPr rot="-5400000" vert="horz"/>
              <a:lstStyle/>
              <a:p>
                <a:pPr>
                  <a:defRPr/>
                </a:pPr>
                <a:r>
                  <a:rPr lang="en-US" sz="1800" dirty="0"/>
                  <a:t>Number of Farms</a:t>
                </a:r>
              </a:p>
            </c:rich>
          </c:tx>
          <c:layout/>
          <c:overlay val="0"/>
        </c:title>
        <c:numFmt formatCode="General" sourceLinked="1"/>
        <c:majorTickMark val="none"/>
        <c:minorTickMark val="none"/>
        <c:tickLblPos val="nextTo"/>
        <c:txPr>
          <a:bodyPr/>
          <a:lstStyle/>
          <a:p>
            <a:pPr>
              <a:defRPr sz="1400" b="1"/>
            </a:pPr>
            <a:endParaRPr lang="en-US"/>
          </a:p>
        </c:txPr>
        <c:crossAx val="407121408"/>
        <c:crosses val="autoZero"/>
        <c:crossBetween val="between"/>
      </c:valAx>
      <c:spP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c:spPr>
    </c:plotArea>
    <c:plotVisOnly val="1"/>
    <c:dispBlanksAs val="gap"/>
    <c:showDLblsOverMax val="0"/>
  </c:chart>
  <c:spP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D399B435-5E24-4DF9-AFA1-DE2F9A487CAF}" type="datetimeFigureOut">
              <a:rPr lang="en-US"/>
              <a:pPr>
                <a:defRPr/>
              </a:pPr>
              <a:t>1/11/2018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83EA75BE-887D-44E9-B84A-4DD4C39E6D7F}" type="slidenum">
              <a:rPr lang="en-US"/>
              <a:pPr>
                <a:defRPr/>
              </a:pPr>
              <a:t>‹#›</a:t>
            </a:fld>
            <a:endParaRPr lang="en-US" dirty="0"/>
          </a:p>
        </p:txBody>
      </p:sp>
    </p:spTree>
    <p:extLst>
      <p:ext uri="{BB962C8B-B14F-4D97-AF65-F5344CB8AC3E}">
        <p14:creationId xmlns:p14="http://schemas.microsoft.com/office/powerpoint/2010/main" val="21173340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443E45E-541C-48B3-911E-2855D9E9570A}" type="datetimeFigureOut">
              <a:rPr lang="en-US"/>
              <a:pPr>
                <a:defRPr/>
              </a:pPr>
              <a:t>1/11/2018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365C2FC-E9B7-4037-B7C2-BBA76D64557A}" type="slidenum">
              <a:rPr lang="en-US"/>
              <a:pPr>
                <a:defRPr/>
              </a:pPr>
              <a:t>‹#›</a:t>
            </a:fld>
            <a:endParaRPr lang="en-US" dirty="0"/>
          </a:p>
        </p:txBody>
      </p:sp>
    </p:spTree>
    <p:extLst>
      <p:ext uri="{BB962C8B-B14F-4D97-AF65-F5344CB8AC3E}">
        <p14:creationId xmlns:p14="http://schemas.microsoft.com/office/powerpoint/2010/main" val="159904997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64F92AD-C148-4010-A5D6-8F6006257710}"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31845841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4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B6D0E69-307A-47D1-A0FB-2EE3D4520CBB}" type="slidenum">
              <a:rPr lang="en-US"/>
              <a:pPr fontAlgn="base">
                <a:spcBef>
                  <a:spcPct val="0"/>
                </a:spcBef>
                <a:spcAft>
                  <a:spcPct val="0"/>
                </a:spcAft>
              </a:pPr>
              <a:t>10</a:t>
            </a:fld>
            <a:endParaRPr lang="en-US"/>
          </a:p>
        </p:txBody>
      </p:sp>
    </p:spTree>
    <p:extLst>
      <p:ext uri="{BB962C8B-B14F-4D97-AF65-F5344CB8AC3E}">
        <p14:creationId xmlns:p14="http://schemas.microsoft.com/office/powerpoint/2010/main" val="41885893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68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C40D7EB-9302-42EB-B992-B36F7F33E84E}" type="slidenum">
              <a:rPr lang="en-US"/>
              <a:pPr fontAlgn="base">
                <a:spcBef>
                  <a:spcPct val="0"/>
                </a:spcBef>
                <a:spcAft>
                  <a:spcPct val="0"/>
                </a:spcAft>
              </a:pPr>
              <a:t>11</a:t>
            </a:fld>
            <a:endParaRPr lang="en-US"/>
          </a:p>
        </p:txBody>
      </p:sp>
    </p:spTree>
    <p:extLst>
      <p:ext uri="{BB962C8B-B14F-4D97-AF65-F5344CB8AC3E}">
        <p14:creationId xmlns:p14="http://schemas.microsoft.com/office/powerpoint/2010/main" val="3390310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6E8D97-9CC9-472D-B7E7-9824CA790EF1}" type="slidenum">
              <a:rPr lang="en-US"/>
              <a:pPr fontAlgn="base">
                <a:spcBef>
                  <a:spcPct val="0"/>
                </a:spcBef>
                <a:spcAft>
                  <a:spcPct val="0"/>
                </a:spcAft>
              </a:pPr>
              <a:t>12</a:t>
            </a:fld>
            <a:endParaRPr lang="en-US"/>
          </a:p>
        </p:txBody>
      </p:sp>
    </p:spTree>
    <p:extLst>
      <p:ext uri="{BB962C8B-B14F-4D97-AF65-F5344CB8AC3E}">
        <p14:creationId xmlns:p14="http://schemas.microsoft.com/office/powerpoint/2010/main" val="30001986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09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563D8D-F081-436A-9822-3AC033747AC5}" type="slidenum">
              <a:rPr lang="en-US"/>
              <a:pPr fontAlgn="base">
                <a:spcBef>
                  <a:spcPct val="0"/>
                </a:spcBef>
                <a:spcAft>
                  <a:spcPct val="0"/>
                </a:spcAft>
              </a:pPr>
              <a:t>13</a:t>
            </a:fld>
            <a:endParaRPr lang="en-US"/>
          </a:p>
        </p:txBody>
      </p:sp>
    </p:spTree>
    <p:extLst>
      <p:ext uri="{BB962C8B-B14F-4D97-AF65-F5344CB8AC3E}">
        <p14:creationId xmlns:p14="http://schemas.microsoft.com/office/powerpoint/2010/main" val="33666935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30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ABABEF8-B245-4066-948D-753817908CB1}" type="slidenum">
              <a:rPr lang="en-US"/>
              <a:pPr fontAlgn="base">
                <a:spcBef>
                  <a:spcPct val="0"/>
                </a:spcBef>
                <a:spcAft>
                  <a:spcPct val="0"/>
                </a:spcAft>
              </a:pPr>
              <a:t>14</a:t>
            </a:fld>
            <a:endParaRPr lang="en-US"/>
          </a:p>
        </p:txBody>
      </p:sp>
    </p:spTree>
    <p:extLst>
      <p:ext uri="{BB962C8B-B14F-4D97-AF65-F5344CB8AC3E}">
        <p14:creationId xmlns:p14="http://schemas.microsoft.com/office/powerpoint/2010/main" val="29763230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50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978E475-F419-4F91-9047-A31AFFA380C1}" type="slidenum">
              <a:rPr lang="en-US"/>
              <a:pPr fontAlgn="base">
                <a:spcBef>
                  <a:spcPct val="0"/>
                </a:spcBef>
                <a:spcAft>
                  <a:spcPct val="0"/>
                </a:spcAft>
              </a:pPr>
              <a:t>15</a:t>
            </a:fld>
            <a:endParaRPr lang="en-US"/>
          </a:p>
        </p:txBody>
      </p:sp>
    </p:spTree>
    <p:extLst>
      <p:ext uri="{BB962C8B-B14F-4D97-AF65-F5344CB8AC3E}">
        <p14:creationId xmlns:p14="http://schemas.microsoft.com/office/powerpoint/2010/main" val="26005263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71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8B4066E-378D-4981-8246-D029236BC4D2}" type="slidenum">
              <a:rPr lang="en-US"/>
              <a:pPr fontAlgn="base">
                <a:spcBef>
                  <a:spcPct val="0"/>
                </a:spcBef>
                <a:spcAft>
                  <a:spcPct val="0"/>
                </a:spcAft>
              </a:pPr>
              <a:t>16</a:t>
            </a:fld>
            <a:endParaRPr lang="en-US"/>
          </a:p>
        </p:txBody>
      </p:sp>
    </p:spTree>
    <p:extLst>
      <p:ext uri="{BB962C8B-B14F-4D97-AF65-F5344CB8AC3E}">
        <p14:creationId xmlns:p14="http://schemas.microsoft.com/office/powerpoint/2010/main" val="41331430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91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255DDF8-FC18-4DB9-9BEC-F8C534A37E63}" type="slidenum">
              <a:rPr lang="en-US"/>
              <a:pPr fontAlgn="base">
                <a:spcBef>
                  <a:spcPct val="0"/>
                </a:spcBef>
                <a:spcAft>
                  <a:spcPct val="0"/>
                </a:spcAft>
              </a:pPr>
              <a:t>17</a:t>
            </a:fld>
            <a:endParaRPr lang="en-US"/>
          </a:p>
        </p:txBody>
      </p:sp>
    </p:spTree>
    <p:extLst>
      <p:ext uri="{BB962C8B-B14F-4D97-AF65-F5344CB8AC3E}">
        <p14:creationId xmlns:p14="http://schemas.microsoft.com/office/powerpoint/2010/main" val="20341141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12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FE528D4-70D9-4A14-AB5E-B3F0E5B8442A}" type="slidenum">
              <a:rPr lang="en-US"/>
              <a:pPr fontAlgn="base">
                <a:spcBef>
                  <a:spcPct val="0"/>
                </a:spcBef>
                <a:spcAft>
                  <a:spcPct val="0"/>
                </a:spcAft>
              </a:pPr>
              <a:t>18</a:t>
            </a:fld>
            <a:endParaRPr lang="en-US"/>
          </a:p>
        </p:txBody>
      </p:sp>
    </p:spTree>
    <p:extLst>
      <p:ext uri="{BB962C8B-B14F-4D97-AF65-F5344CB8AC3E}">
        <p14:creationId xmlns:p14="http://schemas.microsoft.com/office/powerpoint/2010/main" val="23682042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32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6995CC-7960-4653-BE3F-B012E3D94035}" type="slidenum">
              <a:rPr lang="en-US"/>
              <a:pPr fontAlgn="base">
                <a:spcBef>
                  <a:spcPct val="0"/>
                </a:spcBef>
                <a:spcAft>
                  <a:spcPct val="0"/>
                </a:spcAft>
              </a:pPr>
              <a:t>19</a:t>
            </a:fld>
            <a:endParaRPr lang="en-US"/>
          </a:p>
        </p:txBody>
      </p:sp>
    </p:spTree>
    <p:extLst>
      <p:ext uri="{BB962C8B-B14F-4D97-AF65-F5344CB8AC3E}">
        <p14:creationId xmlns:p14="http://schemas.microsoft.com/office/powerpoint/2010/main" val="2785548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25E1447-ECCF-4C2A-901C-CD232165347B}"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20134173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graph shows that the number of farms in Georgia grew from 1850 to 1870. Discuss and view next slide. </a:t>
            </a:r>
          </a:p>
        </p:txBody>
      </p:sp>
      <p:sp>
        <p:nvSpPr>
          <p:cNvPr id="552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4A465F3-76CB-4E02-B21B-4084DD823A9E}" type="slidenum">
              <a:rPr lang="en-US"/>
              <a:pPr fontAlgn="base">
                <a:spcBef>
                  <a:spcPct val="0"/>
                </a:spcBef>
                <a:spcAft>
                  <a:spcPct val="0"/>
                </a:spcAft>
              </a:pPr>
              <a:t>20</a:t>
            </a:fld>
            <a:endParaRPr lang="en-US"/>
          </a:p>
        </p:txBody>
      </p:sp>
    </p:spTree>
    <p:extLst>
      <p:ext uri="{BB962C8B-B14F-4D97-AF65-F5344CB8AC3E}">
        <p14:creationId xmlns:p14="http://schemas.microsoft.com/office/powerpoint/2010/main" val="5799768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graph indicates that after the Civil War, the number of large farms in Georgia was reduced by half. Have students discuss the implications of these two graphs. Ask: What other data would be useful for building a more complete picture of Georgia’s farm economy during this time? </a:t>
            </a:r>
          </a:p>
        </p:txBody>
      </p:sp>
      <p:sp>
        <p:nvSpPr>
          <p:cNvPr id="573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07A1BA-1882-421A-8AAC-8BD24B5DCB71}" type="slidenum">
              <a:rPr lang="en-US"/>
              <a:pPr fontAlgn="base">
                <a:spcBef>
                  <a:spcPct val="0"/>
                </a:spcBef>
                <a:spcAft>
                  <a:spcPct val="0"/>
                </a:spcAft>
              </a:pPr>
              <a:t>21</a:t>
            </a:fld>
            <a:endParaRPr lang="en-US"/>
          </a:p>
        </p:txBody>
      </p:sp>
    </p:spTree>
    <p:extLst>
      <p:ext uri="{BB962C8B-B14F-4D97-AF65-F5344CB8AC3E}">
        <p14:creationId xmlns:p14="http://schemas.microsoft.com/office/powerpoint/2010/main" val="19767918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93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30542EF-AD3B-4957-8F08-C8A7F2EC4C58}" type="slidenum">
              <a:rPr lang="en-US"/>
              <a:pPr fontAlgn="base">
                <a:spcBef>
                  <a:spcPct val="0"/>
                </a:spcBef>
                <a:spcAft>
                  <a:spcPct val="0"/>
                </a:spcAft>
              </a:pPr>
              <a:t>22</a:t>
            </a:fld>
            <a:endParaRPr lang="en-US"/>
          </a:p>
        </p:txBody>
      </p:sp>
    </p:spTree>
    <p:extLst>
      <p:ext uri="{BB962C8B-B14F-4D97-AF65-F5344CB8AC3E}">
        <p14:creationId xmlns:p14="http://schemas.microsoft.com/office/powerpoint/2010/main" val="1525140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14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8DFBCE7-96E0-478A-B065-A7787DBC7CA3}" type="slidenum">
              <a:rPr lang="en-US"/>
              <a:pPr fontAlgn="base">
                <a:spcBef>
                  <a:spcPct val="0"/>
                </a:spcBef>
                <a:spcAft>
                  <a:spcPct val="0"/>
                </a:spcAft>
              </a:pPr>
              <a:t>23</a:t>
            </a:fld>
            <a:endParaRPr lang="en-US"/>
          </a:p>
        </p:txBody>
      </p:sp>
    </p:spTree>
    <p:extLst>
      <p:ext uri="{BB962C8B-B14F-4D97-AF65-F5344CB8AC3E}">
        <p14:creationId xmlns:p14="http://schemas.microsoft.com/office/powerpoint/2010/main" val="30807279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34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896D231-964E-4FC7-A2D1-3079EA248A9A}" type="slidenum">
              <a:rPr lang="en-US"/>
              <a:pPr fontAlgn="base">
                <a:spcBef>
                  <a:spcPct val="0"/>
                </a:spcBef>
                <a:spcAft>
                  <a:spcPct val="0"/>
                </a:spcAft>
              </a:pPr>
              <a:t>24</a:t>
            </a:fld>
            <a:endParaRPr lang="en-US"/>
          </a:p>
        </p:txBody>
      </p:sp>
    </p:spTree>
    <p:extLst>
      <p:ext uri="{BB962C8B-B14F-4D97-AF65-F5344CB8AC3E}">
        <p14:creationId xmlns:p14="http://schemas.microsoft.com/office/powerpoint/2010/main" val="29087238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4514FD1-43CD-45A7-912A-FEEFB80B45A1}" type="slidenum">
              <a:rPr lang="en-US"/>
              <a:pPr fontAlgn="base">
                <a:spcBef>
                  <a:spcPct val="0"/>
                </a:spcBef>
                <a:spcAft>
                  <a:spcPct val="0"/>
                </a:spcAft>
              </a:pPr>
              <a:t>25</a:t>
            </a:fld>
            <a:endParaRPr lang="en-US"/>
          </a:p>
        </p:txBody>
      </p:sp>
    </p:spTree>
    <p:extLst>
      <p:ext uri="{BB962C8B-B14F-4D97-AF65-F5344CB8AC3E}">
        <p14:creationId xmlns:p14="http://schemas.microsoft.com/office/powerpoint/2010/main" val="242108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bwMode="auto">
          <a:noFill/>
          <a:ln>
            <a:solidFill>
              <a:srgbClr val="000000"/>
            </a:solidFill>
            <a:miter lim="800000"/>
            <a:headEnd/>
            <a:tailEnd/>
          </a:ln>
        </p:spPr>
      </p:sp>
      <p:sp>
        <p:nvSpPr>
          <p:cNvPr id="675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75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40C3653-8754-4AA4-918F-36CEDAAA1DF0}" type="slidenum">
              <a:rPr lang="en-US"/>
              <a:pPr fontAlgn="base">
                <a:spcBef>
                  <a:spcPct val="0"/>
                </a:spcBef>
                <a:spcAft>
                  <a:spcPct val="0"/>
                </a:spcAft>
              </a:pPr>
              <a:t>26</a:t>
            </a:fld>
            <a:endParaRPr lang="en-US"/>
          </a:p>
        </p:txBody>
      </p:sp>
    </p:spTree>
    <p:extLst>
      <p:ext uri="{BB962C8B-B14F-4D97-AF65-F5344CB8AC3E}">
        <p14:creationId xmlns:p14="http://schemas.microsoft.com/office/powerpoint/2010/main" val="5814406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96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9AB07B6-26CF-48F0-A329-5621932B9417}" type="slidenum">
              <a:rPr lang="en-US"/>
              <a:pPr fontAlgn="base">
                <a:spcBef>
                  <a:spcPct val="0"/>
                </a:spcBef>
                <a:spcAft>
                  <a:spcPct val="0"/>
                </a:spcAft>
              </a:pPr>
              <a:t>27</a:t>
            </a:fld>
            <a:endParaRPr lang="en-US"/>
          </a:p>
        </p:txBody>
      </p:sp>
    </p:spTree>
    <p:extLst>
      <p:ext uri="{BB962C8B-B14F-4D97-AF65-F5344CB8AC3E}">
        <p14:creationId xmlns:p14="http://schemas.microsoft.com/office/powerpoint/2010/main" val="2649616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6B33A9B-0350-4F72-80E9-21F7A0648F76}"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3117729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7691E44-57B9-4254-B70F-481AB3F33D57}" type="slidenum">
              <a:rPr lang="en-US"/>
              <a:pPr fontAlgn="base">
                <a:spcBef>
                  <a:spcPct val="0"/>
                </a:spcBef>
                <a:spcAft>
                  <a:spcPct val="0"/>
                </a:spcAft>
              </a:pPr>
              <a:t>4</a:t>
            </a:fld>
            <a:endParaRPr lang="en-US"/>
          </a:p>
        </p:txBody>
      </p:sp>
    </p:spTree>
    <p:extLst>
      <p:ext uri="{BB962C8B-B14F-4D97-AF65-F5344CB8AC3E}">
        <p14:creationId xmlns:p14="http://schemas.microsoft.com/office/powerpoint/2010/main" val="4466523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1BE9189-B1C8-4B8E-BF74-1F6DBA1677BE}"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val="206221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CCF059-0FF0-49C2-A37E-8297DE6CFA86}"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val="2091263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1DF6D37-14DF-489B-9E61-0884A9736B18}"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18015219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07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E7EF553-D77F-4933-BD94-34A1C1918A83}" type="slidenum">
              <a:rPr lang="en-US"/>
              <a:pPr fontAlgn="base">
                <a:spcBef>
                  <a:spcPct val="0"/>
                </a:spcBef>
                <a:spcAft>
                  <a:spcPct val="0"/>
                </a:spcAft>
              </a:pPr>
              <a:t>8</a:t>
            </a:fld>
            <a:endParaRPr lang="en-US"/>
          </a:p>
        </p:txBody>
      </p:sp>
    </p:spTree>
    <p:extLst>
      <p:ext uri="{BB962C8B-B14F-4D97-AF65-F5344CB8AC3E}">
        <p14:creationId xmlns:p14="http://schemas.microsoft.com/office/powerpoint/2010/main" val="3965444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6A189D1-A445-430B-A33A-5E5E13CF3BFC}" type="slidenum">
              <a:rPr lang="en-US"/>
              <a:pPr fontAlgn="base">
                <a:spcBef>
                  <a:spcPct val="0"/>
                </a:spcBef>
                <a:spcAft>
                  <a:spcPct val="0"/>
                </a:spcAft>
              </a:pPr>
              <a:t>9</a:t>
            </a:fld>
            <a:endParaRPr lang="en-US"/>
          </a:p>
        </p:txBody>
      </p:sp>
    </p:spTree>
    <p:extLst>
      <p:ext uri="{BB962C8B-B14F-4D97-AF65-F5344CB8AC3E}">
        <p14:creationId xmlns:p14="http://schemas.microsoft.com/office/powerpoint/2010/main" val="799484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7C3BAD1-745B-4820-8C13-F7CE870394D4}" type="datetime1">
              <a:rPr lang="en-US"/>
              <a:pPr>
                <a:defRPr/>
              </a:pPr>
              <a:t>1/11/2018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F4ED84-747E-4D48-8A7F-5FADEDED22FB}" type="slidenum">
              <a:rPr lang="en-US"/>
              <a:pPr>
                <a:defRPr/>
              </a:pPr>
              <a:t>‹#›</a:t>
            </a:fld>
            <a:endParaRPr lang="en-US" dirty="0"/>
          </a:p>
        </p:txBody>
      </p:sp>
    </p:spTree>
  </p:cSld>
  <p:clrMapOvr>
    <a:masterClrMapping/>
  </p:clrMapOvr>
  <p:transition spd="med" advTm="35000">
    <p:wipe dir="r"/>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6527CBF-9CA0-4216-BF6D-DA1702061CE9}" type="datetime1">
              <a:rPr lang="en-US"/>
              <a:pPr>
                <a:defRPr/>
              </a:pPr>
              <a:t>1/11/2018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F7F574-107F-4A53-90A9-605AC29DB634}" type="slidenum">
              <a:rPr lang="en-US"/>
              <a:pPr>
                <a:defRPr/>
              </a:pPr>
              <a:t>‹#›</a:t>
            </a:fld>
            <a:endParaRPr lang="en-US" dirty="0"/>
          </a:p>
        </p:txBody>
      </p:sp>
    </p:spTree>
  </p:cSld>
  <p:clrMapOvr>
    <a:masterClrMapping/>
  </p:clrMapOvr>
  <p:transition spd="med" advTm="35000">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090F35B-D27D-40C1-AFF7-CFD58A09DBA3}" type="datetime1">
              <a:rPr lang="en-US"/>
              <a:pPr>
                <a:defRPr/>
              </a:pPr>
              <a:t>1/11/2018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3F14E3-E257-45D9-8084-4EC3851C5DDD}" type="slidenum">
              <a:rPr lang="en-US"/>
              <a:pPr>
                <a:defRPr/>
              </a:pPr>
              <a:t>‹#›</a:t>
            </a:fld>
            <a:endParaRPr lang="en-US" dirty="0"/>
          </a:p>
        </p:txBody>
      </p:sp>
    </p:spTree>
  </p:cSld>
  <p:clrMapOvr>
    <a:masterClrMapping/>
  </p:clrMapOvr>
  <p:transition spd="med" advTm="35000">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lum/>
          </a:blip>
          <a:srcRect/>
          <a:stretch>
            <a:fillRect l="-15000" r="-15000"/>
          </a:stretch>
        </a:blipFill>
        <a:effectLst/>
      </p:bgPr>
    </p:bg>
    <p:spTree>
      <p:nvGrpSpPr>
        <p:cNvPr id="1" name=""/>
        <p:cNvGrpSpPr/>
        <p:nvPr/>
      </p:nvGrpSpPr>
      <p:grpSpPr>
        <a:xfrm>
          <a:off x="0" y="0"/>
          <a:ext cx="0" cy="0"/>
          <a:chOff x="0" y="0"/>
          <a:chExt cx="0" cy="0"/>
        </a:xfrm>
      </p:grpSpPr>
      <p:pic>
        <p:nvPicPr>
          <p:cNvPr id="4" name="Picture 6" descr="flagseal.jpg"/>
          <p:cNvPicPr>
            <a:picLocks noChangeAspect="1"/>
          </p:cNvPicPr>
          <p:nvPr userDrawn="1"/>
        </p:nvPicPr>
        <p:blipFill>
          <a:blip r:embed="rId3" cstate="print"/>
          <a:stretch>
            <a:fillRect/>
          </a:stretch>
        </p:blipFill>
        <p:spPr>
          <a:xfrm rot="21090759">
            <a:off x="135052" y="5772148"/>
            <a:ext cx="838200" cy="85969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Title 1"/>
          <p:cNvSpPr>
            <a:spLocks noGrp="1"/>
          </p:cNvSpPr>
          <p:nvPr>
            <p:ph type="title"/>
          </p:nvPr>
        </p:nvSpPr>
        <p:spPr/>
        <p:txBody>
          <a:bodyPr/>
          <a:lstStyle>
            <a:lvl1pPr>
              <a:defRPr b="1">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Font typeface="Wingdings" pitchFamily="2" charset="2"/>
              <a:buChar char="Ø"/>
              <a:defRPr/>
            </a:lvl1pPr>
            <a:lvl2pPr>
              <a:buFont typeface="Arial" pitchFamily="34" charset="0"/>
              <a:buChar char="•"/>
              <a:defRPr/>
            </a:lvl2pPr>
            <a:lvl3pPr>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445DCD3A-A5B8-49AF-BF4B-81083F2ABC10}" type="datetime1">
              <a:rPr lang="en-US"/>
              <a:pPr>
                <a:defRPr/>
              </a:pPr>
              <a:t>1/11/2018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8EF3D03-3AA3-4E81-BE09-8FCDF2B8D45B}" type="slidenum">
              <a:rPr lang="en-US"/>
              <a:pPr>
                <a:defRPr/>
              </a:pPr>
              <a:t>‹#›</a:t>
            </a:fld>
            <a:endParaRPr lang="en-US" dirty="0"/>
          </a:p>
        </p:txBody>
      </p:sp>
    </p:spTree>
  </p:cSld>
  <p:clrMapOvr>
    <a:masterClrMapping/>
  </p:clrMapOvr>
  <p:transition spd="med" advTm="35000">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F46E52D-0FB6-42B3-92C5-56522C326EF8}" type="datetime1">
              <a:rPr lang="en-US"/>
              <a:pPr>
                <a:defRPr/>
              </a:pPr>
              <a:t>1/11/2018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9C62D83-890E-4631-B250-85C4811A0F62}" type="slidenum">
              <a:rPr lang="en-US"/>
              <a:pPr>
                <a:defRPr/>
              </a:pPr>
              <a:t>‹#›</a:t>
            </a:fld>
            <a:endParaRPr lang="en-US" dirty="0"/>
          </a:p>
        </p:txBody>
      </p:sp>
    </p:spTree>
  </p:cSld>
  <p:clrMapOvr>
    <a:masterClrMapping/>
  </p:clrMapOvr>
  <p:transition spd="med" advTm="35000">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bg>
      <p:bgPr>
        <a:blipFill dpi="0" rotWithShape="1">
          <a:blip r:embed="rId2" cstate="print">
            <a:lum/>
          </a:blip>
          <a:srcRect/>
          <a:stretch>
            <a:fillRect l="-15000" r="-15000"/>
          </a:stretch>
        </a:blipFill>
        <a:effectLst/>
      </p:bgPr>
    </p:bg>
    <p:spTree>
      <p:nvGrpSpPr>
        <p:cNvPr id="1" name=""/>
        <p:cNvGrpSpPr/>
        <p:nvPr/>
      </p:nvGrpSpPr>
      <p:grpSpPr>
        <a:xfrm>
          <a:off x="0" y="0"/>
          <a:ext cx="0" cy="0"/>
          <a:chOff x="0" y="0"/>
          <a:chExt cx="0" cy="0"/>
        </a:xfrm>
      </p:grpSpPr>
      <p:pic>
        <p:nvPicPr>
          <p:cNvPr id="5" name="Picture 8" descr="flagseal.jpg"/>
          <p:cNvPicPr>
            <a:picLocks noChangeAspect="1"/>
          </p:cNvPicPr>
          <p:nvPr userDrawn="1"/>
        </p:nvPicPr>
        <p:blipFill>
          <a:blip r:embed="rId3" cstate="print"/>
          <a:stretch>
            <a:fillRect/>
          </a:stretch>
        </p:blipFill>
        <p:spPr>
          <a:xfrm rot="21090759">
            <a:off x="135052" y="5772148"/>
            <a:ext cx="838200" cy="85969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Content Placeholder 2"/>
          <p:cNvSpPr>
            <a:spLocks noGrp="1"/>
          </p:cNvSpPr>
          <p:nvPr>
            <p:ph sz="half" idx="1"/>
          </p:nvPr>
        </p:nvSpPr>
        <p:spPr>
          <a:xfrm>
            <a:off x="457200" y="1600200"/>
            <a:ext cx="4038600" cy="4525963"/>
          </a:xfrm>
        </p:spPr>
        <p:txBody>
          <a:bodyPr/>
          <a:lstStyle>
            <a:lvl1pPr>
              <a:buFont typeface="Wingdings" pitchFamily="2" charset="2"/>
              <a:buChar char="Ø"/>
              <a:defRPr sz="2800"/>
            </a:lvl1pPr>
            <a:lvl2pPr>
              <a:buFont typeface="Arial" pitchFamily="34" charset="0"/>
              <a:buChar char="•"/>
              <a:defRPr sz="2400"/>
            </a:lvl2pPr>
            <a:lvl3pPr>
              <a:buFont typeface="Wingdings" pitchFamily="2" charset="2"/>
              <a:buChar cha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buFont typeface="Wingdings" pitchFamily="2" charset="2"/>
              <a:buChar char="Ø"/>
              <a:defRPr sz="2800"/>
            </a:lvl1pPr>
            <a:lvl2pPr>
              <a:buFont typeface="Arial" pitchFamily="34" charset="0"/>
              <a:buChar char="•"/>
              <a:defRPr sz="2400"/>
            </a:lvl2pPr>
            <a:lvl3pPr>
              <a:buFont typeface="Wingdings" pitchFamily="2" charset="2"/>
              <a:buChar cha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p:txBody>
          <a:bodyPr/>
          <a:lstStyle>
            <a:lvl1pPr>
              <a:defRPr b="1">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6" name="Date Placeholder 4"/>
          <p:cNvSpPr>
            <a:spLocks noGrp="1"/>
          </p:cNvSpPr>
          <p:nvPr>
            <p:ph type="dt" sz="half" idx="10"/>
          </p:nvPr>
        </p:nvSpPr>
        <p:spPr/>
        <p:txBody>
          <a:bodyPr/>
          <a:lstStyle>
            <a:lvl1pPr>
              <a:defRPr/>
            </a:lvl1pPr>
          </a:lstStyle>
          <a:p>
            <a:pPr>
              <a:defRPr/>
            </a:pPr>
            <a:fld id="{DB92AC90-7641-4ED1-94E9-6CB78C994F18}" type="datetime1">
              <a:rPr lang="en-US"/>
              <a:pPr>
                <a:defRPr/>
              </a:pPr>
              <a:t>1/11/2018</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B2D8E252-978B-41B5-8D56-47DCCA13EFED}" type="slidenum">
              <a:rPr lang="en-US"/>
              <a:pPr>
                <a:defRPr/>
              </a:pPr>
              <a:t>‹#›</a:t>
            </a:fld>
            <a:endParaRPr lang="en-US" dirty="0"/>
          </a:p>
        </p:txBody>
      </p:sp>
    </p:spTree>
  </p:cSld>
  <p:clrMapOvr>
    <a:masterClrMapping/>
  </p:clrMapOvr>
  <p:transition spd="med" advTm="35000">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buFont typeface="Wingdings" pitchFamily="2" charset="2"/>
              <a:buChar char="Ø"/>
              <a:defRPr sz="2000"/>
            </a:lvl2pPr>
            <a:lvl3pPr>
              <a:buFont typeface="Wingdings" pitchFamily="2" charset="2"/>
              <a:buChar cha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71134B4-AA6A-4745-BA46-F4FBEF3028F4}" type="datetime1">
              <a:rPr lang="en-US"/>
              <a:pPr>
                <a:defRPr/>
              </a:pPr>
              <a:t>1/11/2018</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3CFB81B-ADDB-443C-91BF-F4B599A92FD6}" type="slidenum">
              <a:rPr lang="en-US"/>
              <a:pPr>
                <a:defRPr/>
              </a:pPr>
              <a:t>‹#›</a:t>
            </a:fld>
            <a:endParaRPr lang="en-US" dirty="0"/>
          </a:p>
        </p:txBody>
      </p:sp>
    </p:spTree>
  </p:cSld>
  <p:clrMapOvr>
    <a:masterClrMapping/>
  </p:clrMapOvr>
  <p:transition spd="med" advTm="35000">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D46F37B-8E9A-4F2E-85B5-D89F3CB223E4}" type="datetime1">
              <a:rPr lang="en-US"/>
              <a:pPr>
                <a:defRPr/>
              </a:pPr>
              <a:t>1/11/2018</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A2292C1-E873-4D13-9938-8DA9F16BF467}" type="slidenum">
              <a:rPr lang="en-US"/>
              <a:pPr>
                <a:defRPr/>
              </a:pPr>
              <a:t>‹#›</a:t>
            </a:fld>
            <a:endParaRPr lang="en-US" dirty="0"/>
          </a:p>
        </p:txBody>
      </p:sp>
    </p:spTree>
  </p:cSld>
  <p:clrMapOvr>
    <a:masterClrMapping/>
  </p:clrMapOvr>
  <p:transition spd="med" advTm="35000">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2885497-BE12-4E73-94C1-7D4B231FB941}" type="datetime1">
              <a:rPr lang="en-US"/>
              <a:pPr>
                <a:defRPr/>
              </a:pPr>
              <a:t>1/11/2018</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611A898-5231-4D03-85D9-0A0432275FD7}" type="slidenum">
              <a:rPr lang="en-US"/>
              <a:pPr>
                <a:defRPr/>
              </a:pPr>
              <a:t>‹#›</a:t>
            </a:fld>
            <a:endParaRPr lang="en-US" dirty="0"/>
          </a:p>
        </p:txBody>
      </p:sp>
    </p:spTree>
  </p:cSld>
  <p:clrMapOvr>
    <a:masterClrMapping/>
  </p:clrMapOvr>
  <p:transition spd="med" advTm="35000">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179C8B0-47C8-4832-B386-046AC8B687E5}" type="datetime1">
              <a:rPr lang="en-US"/>
              <a:pPr>
                <a:defRPr/>
              </a:pPr>
              <a:t>1/11/2018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ABDD78B-76D3-461A-9812-21D8ED3F961E}" type="slidenum">
              <a:rPr lang="en-US"/>
              <a:pPr>
                <a:defRPr/>
              </a:pPr>
              <a:t>‹#›</a:t>
            </a:fld>
            <a:endParaRPr lang="en-US" dirty="0"/>
          </a:p>
        </p:txBody>
      </p:sp>
    </p:spTree>
  </p:cSld>
  <p:clrMapOvr>
    <a:masterClrMapping/>
  </p:clrMapOvr>
  <p:transition spd="med" advTm="35000">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151EA01-15E3-438E-AC91-1192C96B426F}" type="datetime1">
              <a:rPr lang="en-US"/>
              <a:pPr>
                <a:defRPr/>
              </a:pPr>
              <a:t>1/11/2018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B4148A7-2F16-4E4C-9D9C-DDE0F721D501}" type="slidenum">
              <a:rPr lang="en-US"/>
              <a:pPr>
                <a:defRPr/>
              </a:pPr>
              <a:t>‹#›</a:t>
            </a:fld>
            <a:endParaRPr lang="en-US" dirty="0"/>
          </a:p>
        </p:txBody>
      </p:sp>
    </p:spTree>
  </p:cSld>
  <p:clrMapOvr>
    <a:masterClrMapping/>
  </p:clrMapOvr>
  <p:transition spd="med" advTm="35000">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95801FB-7E4F-4291-9F7F-C85A13BA857C}" type="datetime1">
              <a:rPr lang="en-US"/>
              <a:pPr>
                <a:defRPr/>
              </a:pPr>
              <a:t>1/11/2018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12222748-9653-46EB-B655-04935F4FCAD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08" r:id="rId3"/>
    <p:sldLayoutId id="2147483711" r:id="rId4"/>
    <p:sldLayoutId id="2147483707" r:id="rId5"/>
    <p:sldLayoutId id="2147483706" r:id="rId6"/>
    <p:sldLayoutId id="2147483705" r:id="rId7"/>
    <p:sldLayoutId id="2147483704" r:id="rId8"/>
    <p:sldLayoutId id="2147483703" r:id="rId9"/>
    <p:sldLayoutId id="2147483702" r:id="rId10"/>
    <p:sldLayoutId id="2147483701" r:id="rId11"/>
  </p:sldLayoutIdLst>
  <p:transition spd="med" advTm="35000">
    <p:wipe dir="r"/>
  </p:transition>
  <p:timing>
    <p:tnLst>
      <p:par>
        <p:cTn id="1" dur="indefinite" restart="never" nodeType="tmRoot"/>
      </p:par>
    </p:tnLst>
  </p:timing>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slide" Target="slide15.xml"/><Relationship Id="rId5" Type="http://schemas.openxmlformats.org/officeDocument/2006/relationships/slide" Target="slide3.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www.georgiaencyclopedia.org/nge/Article.jsp?id=h-2635" TargetMode="External"/><Relationship Id="rId2" Type="http://schemas.openxmlformats.org/officeDocument/2006/relationships/notesSlide" Target="../notesSlides/notesSlide22.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11000" t="-3000" r="-4000" b="-12000"/>
          </a:stretch>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4" cstate="print"/>
          <a:srcRect/>
          <a:stretch>
            <a:fillRect/>
          </a:stretch>
        </p:blipFill>
        <p:spPr bwMode="auto">
          <a:xfrm>
            <a:off x="1152525" y="804863"/>
            <a:ext cx="6837363" cy="524827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4" name="TextBox 3"/>
          <p:cNvSpPr txBox="1"/>
          <p:nvPr/>
        </p:nvSpPr>
        <p:spPr>
          <a:xfrm>
            <a:off x="1600200" y="4495800"/>
            <a:ext cx="5715000" cy="1570038"/>
          </a:xfrm>
          <a:prstGeom prst="rect">
            <a:avLst/>
          </a:prstGeom>
          <a:noFill/>
        </p:spPr>
        <p:txBody>
          <a:bodyPr>
            <a:spAutoFit/>
          </a:bodyPr>
          <a:lstStyle/>
          <a:p>
            <a:pPr fontAlgn="auto">
              <a:spcBef>
                <a:spcPts val="0"/>
              </a:spcBef>
              <a:spcAft>
                <a:spcPts val="0"/>
              </a:spcAft>
              <a:defRPr/>
            </a:pPr>
            <a:endParaRPr lang="en-US" sz="3200" b="1" dirty="0">
              <a:solidFill>
                <a:schemeClr val="accent1">
                  <a:lumMod val="20000"/>
                  <a:lumOff val="80000"/>
                </a:schemeClr>
              </a:solidFill>
              <a:effectLst>
                <a:outerShdw blurRad="38100" dist="38100" dir="2700000" algn="tl">
                  <a:srgbClr val="000000">
                    <a:alpha val="43137"/>
                  </a:srgbClr>
                </a:outerShdw>
              </a:effectLst>
              <a:latin typeface="+mn-lt"/>
            </a:endParaRPr>
          </a:p>
          <a:p>
            <a:pPr fontAlgn="auto">
              <a:spcBef>
                <a:spcPts val="0"/>
              </a:spcBef>
              <a:spcAft>
                <a:spcPts val="0"/>
              </a:spcAft>
              <a:defRPr/>
            </a:pPr>
            <a:r>
              <a:rPr lang="en-US" sz="3200" b="1" dirty="0">
                <a:solidFill>
                  <a:schemeClr val="accent1">
                    <a:lumMod val="20000"/>
                    <a:lumOff val="80000"/>
                  </a:schemeClr>
                </a:solidFill>
                <a:effectLst>
                  <a:outerShdw blurRad="38100" dist="38100" dir="2700000" algn="tl">
                    <a:srgbClr val="000000">
                      <a:alpha val="43137"/>
                    </a:srgbClr>
                  </a:outerShdw>
                </a:effectLst>
                <a:latin typeface="+mn-lt"/>
              </a:rPr>
              <a:t>Reconstructing the State</a:t>
            </a:r>
          </a:p>
          <a:p>
            <a:pPr fontAlgn="auto">
              <a:spcBef>
                <a:spcPts val="0"/>
              </a:spcBef>
              <a:spcAft>
                <a:spcPts val="0"/>
              </a:spcAft>
              <a:defRPr/>
            </a:pPr>
            <a:r>
              <a:rPr lang="en-US" sz="3200" b="1" dirty="0">
                <a:solidFill>
                  <a:schemeClr val="accent1">
                    <a:lumMod val="20000"/>
                    <a:lumOff val="80000"/>
                  </a:schemeClr>
                </a:solidFill>
                <a:effectLst>
                  <a:outerShdw blurRad="38100" dist="38100" dir="2700000" algn="tl">
                    <a:srgbClr val="000000">
                      <a:alpha val="43137"/>
                    </a:srgbClr>
                  </a:outerShdw>
                </a:effectLst>
                <a:latin typeface="+mn-lt"/>
              </a:rPr>
              <a:t>STUDY PRESENTATION</a:t>
            </a:r>
          </a:p>
        </p:txBody>
      </p:sp>
      <p:sp>
        <p:nvSpPr>
          <p:cNvPr id="5" name="Text Box 4"/>
          <p:cNvSpPr txBox="1">
            <a:spLocks noChangeArrowheads="1"/>
          </p:cNvSpPr>
          <p:nvPr/>
        </p:nvSpPr>
        <p:spPr bwMode="auto">
          <a:xfrm>
            <a:off x="7543800" y="6613525"/>
            <a:ext cx="1600200" cy="246063"/>
          </a:xfrm>
          <a:prstGeom prst="rect">
            <a:avLst/>
          </a:prstGeom>
          <a:noFill/>
          <a:ln w="9525">
            <a:noFill/>
            <a:miter lim="800000"/>
            <a:headEnd/>
            <a:tailEnd/>
          </a:ln>
          <a:effectLst/>
        </p:spPr>
        <p:txBody>
          <a:bodyPr>
            <a:spAutoFit/>
          </a:bodyPr>
          <a:lstStyle/>
          <a:p>
            <a:pPr algn="r" fontAlgn="auto">
              <a:spcBef>
                <a:spcPct val="50000"/>
              </a:spcBef>
              <a:spcAft>
                <a:spcPts val="0"/>
              </a:spcAft>
              <a:defRPr/>
            </a:pPr>
            <a:r>
              <a:rPr lang="en-US" sz="1000" dirty="0">
                <a:effectLst>
                  <a:outerShdw blurRad="38100" dist="38100" dir="2700000" algn="tl">
                    <a:srgbClr val="C0C0C0"/>
                  </a:outerShdw>
                </a:effectLst>
              </a:rPr>
              <a:t>© 2010 Clairmont Press</a:t>
            </a:r>
          </a:p>
        </p:txBody>
      </p:sp>
    </p:spTree>
  </p:cSld>
  <p:clrMapOvr>
    <a:masterClrMapping/>
  </p:clrMapOvr>
  <p:transition spd="med" advTm="35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gtEl>
                                        <p:attrNameLst>
                                          <p:attrName>fillcolor</p:attrName>
                                        </p:attrNameLst>
                                      </p:cBhvr>
                                      <p:tavLst>
                                        <p:tav tm="0">
                                          <p:val>
                                            <p:clrVal>
                                              <a:schemeClr val="accent2"/>
                                            </p:clrVal>
                                          </p:val>
                                        </p:tav>
                                        <p:tav tm="50000">
                                          <p:val>
                                            <p:clrVal>
                                              <a:schemeClr val="hlink"/>
                                            </p:clrVal>
                                          </p:val>
                                        </p:tav>
                                      </p:tavLst>
                                    </p:anim>
                                    <p:set>
                                      <p:cBhvr>
                                        <p:cTn id="9"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568325" y="914400"/>
            <a:ext cx="5257800" cy="5943600"/>
          </a:xfrm>
        </p:spPr>
        <p:txBody>
          <a:bodyPr rtlCol="0">
            <a:normAutofit fontScale="77500" lnSpcReduction="20000"/>
          </a:bodyPr>
          <a:lstStyle/>
          <a:p>
            <a:pPr fontAlgn="auto">
              <a:spcAft>
                <a:spcPts val="0"/>
              </a:spcAft>
              <a:defRPr/>
            </a:pPr>
            <a:r>
              <a:rPr lang="en-US" b="1" dirty="0" smtClean="0"/>
              <a:t>Henry McNeal Turner</a:t>
            </a:r>
            <a:r>
              <a:rPr lang="en-US" dirty="0" smtClean="0"/>
              <a:t>, a minister from Macon, became the first African American chaplain in the U.S. Army.</a:t>
            </a:r>
          </a:p>
          <a:p>
            <a:pPr fontAlgn="auto">
              <a:spcAft>
                <a:spcPts val="0"/>
              </a:spcAft>
              <a:defRPr/>
            </a:pPr>
            <a:r>
              <a:rPr lang="en-US" dirty="0" smtClean="0"/>
              <a:t>Turner served as a delegate to the 1867 constitutional convention and later the legislature.</a:t>
            </a:r>
          </a:p>
          <a:p>
            <a:pPr fontAlgn="auto">
              <a:spcAft>
                <a:spcPts val="0"/>
              </a:spcAft>
              <a:defRPr/>
            </a:pPr>
            <a:r>
              <a:rPr lang="en-US" dirty="0" smtClean="0"/>
              <a:t>Black leaders felt betrayed in 1868 when Georgia’s  white legislators (Democrats and some Republicans) removed African American legislators from Georgia’s General Assembly.</a:t>
            </a:r>
          </a:p>
          <a:p>
            <a:pPr fontAlgn="auto">
              <a:spcAft>
                <a:spcPts val="0"/>
              </a:spcAft>
              <a:defRPr/>
            </a:pPr>
            <a:r>
              <a:rPr lang="en-US" dirty="0" smtClean="0"/>
              <a:t>The black leaders were removed on grounds that the right to vote guaranteed by the Fourteenth Amendment did not give African Americans the right to hold office. </a:t>
            </a:r>
          </a:p>
          <a:p>
            <a:pPr fontAlgn="auto">
              <a:spcAft>
                <a:spcPts val="0"/>
              </a:spcAft>
              <a:defRPr/>
            </a:pPr>
            <a:r>
              <a:rPr lang="en-US" dirty="0" smtClean="0"/>
              <a:t>The expelled legislators founded the Civil and Political Rights Association and traveled to Washington to plead their case with members of the U.S. Congress. </a:t>
            </a:r>
          </a:p>
          <a:p>
            <a:pPr fontAlgn="auto">
              <a:spcAft>
                <a:spcPts val="0"/>
              </a:spcAft>
              <a:defRPr/>
            </a:pPr>
            <a:endParaRPr lang="en-US" dirty="0" smtClean="0"/>
          </a:p>
          <a:p>
            <a:pPr fontAlgn="auto">
              <a:spcAft>
                <a:spcPts val="0"/>
              </a:spcAft>
              <a:defRPr/>
            </a:pPr>
            <a:endParaRPr lang="en-US" dirty="0"/>
          </a:p>
        </p:txBody>
      </p:sp>
      <p:sp>
        <p:nvSpPr>
          <p:cNvPr id="4" name="Slide Number Placeholder 3"/>
          <p:cNvSpPr>
            <a:spLocks noGrp="1"/>
          </p:cNvSpPr>
          <p:nvPr>
            <p:ph type="sldNum" sz="quarter" idx="12"/>
          </p:nvPr>
        </p:nvSpPr>
        <p:spPr/>
        <p:txBody>
          <a:bodyPr/>
          <a:lstStyle/>
          <a:p>
            <a:pPr>
              <a:defRPr/>
            </a:pPr>
            <a:fld id="{7D865047-4614-49FA-85C5-7FC2EE409CDD}" type="slidenum">
              <a:rPr lang="en-US"/>
              <a:pPr>
                <a:defRPr/>
              </a:pPr>
              <a:t>10</a:t>
            </a:fld>
            <a:endParaRPr lang="en-US" dirty="0"/>
          </a:p>
        </p:txBody>
      </p:sp>
      <p:sp>
        <p:nvSpPr>
          <p:cNvPr id="5" name="Title 4"/>
          <p:cNvSpPr>
            <a:spLocks noGrp="1"/>
          </p:cNvSpPr>
          <p:nvPr>
            <p:ph type="title"/>
          </p:nvPr>
        </p:nvSpPr>
        <p:spPr>
          <a:xfrm>
            <a:off x="457200" y="0"/>
            <a:ext cx="8229600" cy="914400"/>
          </a:xfrm>
        </p:spPr>
        <p:txBody>
          <a:bodyPr rtlCol="0">
            <a:normAutofit/>
          </a:bodyPr>
          <a:lstStyle/>
          <a:p>
            <a:pPr fontAlgn="auto">
              <a:spcAft>
                <a:spcPts val="0"/>
              </a:spcAft>
              <a:defRPr/>
            </a:pPr>
            <a:r>
              <a:rPr lang="en-US" dirty="0" smtClean="0"/>
              <a:t>African American Legislators </a:t>
            </a:r>
            <a:endParaRPr lang="en-US" dirty="0"/>
          </a:p>
        </p:txBody>
      </p:sp>
      <p:pic>
        <p:nvPicPr>
          <p:cNvPr id="2050" name="Picture 2"/>
          <p:cNvPicPr>
            <a:picLocks noGrp="1" noChangeAspect="1" noChangeArrowheads="1"/>
          </p:cNvPicPr>
          <p:nvPr>
            <p:ph sz="half" idx="2"/>
          </p:nvPr>
        </p:nvPicPr>
        <p:blipFill>
          <a:blip r:embed="rId3"/>
          <a:srcRect/>
          <a:stretch>
            <a:fillRect/>
          </a:stretch>
        </p:blipFill>
        <p:spPr>
          <a:xfrm>
            <a:off x="5715000" y="1371600"/>
            <a:ext cx="3114675" cy="3905250"/>
          </a:xfrm>
          <a:effectLst>
            <a:outerShdw blurRad="292100" dist="139700" dir="2700000" algn="tl" rotWithShape="0">
              <a:srgbClr val="333333">
                <a:alpha val="65000"/>
              </a:srgbClr>
            </a:outerShdw>
          </a:effectLst>
        </p:spPr>
      </p:pic>
      <p:sp>
        <p:nvSpPr>
          <p:cNvPr id="8" name="TextBox 7"/>
          <p:cNvSpPr txBox="1"/>
          <p:nvPr/>
        </p:nvSpPr>
        <p:spPr>
          <a:xfrm>
            <a:off x="5715000" y="5334000"/>
            <a:ext cx="3074988" cy="415925"/>
          </a:xfrm>
          <a:prstGeom prst="rect">
            <a:avLst/>
          </a:prstGeom>
          <a:noFill/>
        </p:spPr>
        <p:txBody>
          <a:bodyPr>
            <a:spAutoFit/>
          </a:bodyPr>
          <a:lstStyle/>
          <a:p>
            <a:pPr fontAlgn="auto">
              <a:spcBef>
                <a:spcPts val="0"/>
              </a:spcBef>
              <a:spcAft>
                <a:spcPts val="0"/>
              </a:spcAft>
              <a:defRPr/>
            </a:pPr>
            <a:r>
              <a:rPr lang="en-US" sz="1050" dirty="0">
                <a:latin typeface="+mn-lt"/>
              </a:rPr>
              <a:t>Portrait of Henry McNeal Turner.</a:t>
            </a:r>
          </a:p>
          <a:p>
            <a:pPr fontAlgn="auto">
              <a:spcBef>
                <a:spcPts val="0"/>
              </a:spcBef>
              <a:spcAft>
                <a:spcPts val="0"/>
              </a:spcAft>
              <a:defRPr/>
            </a:pPr>
            <a:r>
              <a:rPr lang="en-US" sz="1050" dirty="0">
                <a:latin typeface="+mn-lt"/>
              </a:rPr>
              <a:t>Image: Georgia Secretary of State</a:t>
            </a:r>
          </a:p>
        </p:txBody>
      </p:sp>
    </p:spTree>
  </p:cSld>
  <p:clrMapOvr>
    <a:masterClrMapping/>
  </p:clrMapOvr>
  <p:transition spd="med" advTm="35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0-#ppt_w/2"/>
                                          </p:val>
                                        </p:tav>
                                        <p:tav tm="100000">
                                          <p:val>
                                            <p:strVal val="#ppt_x"/>
                                          </p:val>
                                        </p:tav>
                                      </p:tavLst>
                                    </p:anim>
                                    <p:anim calcmode="lin" valueType="num">
                                      <p:cBhvr additive="base">
                                        <p:cTn id="8" dur="500" fill="hold"/>
                                        <p:tgtEl>
                                          <p:spTgt spid="2050"/>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0-#ppt_w/2"/>
                                          </p:val>
                                        </p:tav>
                                        <p:tav tm="100000">
                                          <p:val>
                                            <p:strVal val="#ppt_x"/>
                                          </p:val>
                                        </p:tav>
                                      </p:tavLst>
                                    </p:anim>
                                    <p:anim calcmode="lin" valueType="num">
                                      <p:cBhvr additive="base">
                                        <p:cTn id="12" dur="5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2050"/>
                                        </p:tgtEl>
                                        <p:attrNameLst>
                                          <p:attrName>style.visibility</p:attrName>
                                        </p:attrNameLst>
                                      </p:cBhvr>
                                      <p:to>
                                        <p:strVal val="visible"/>
                                      </p:to>
                                    </p:set>
                                    <p:anim calcmode="lin" valueType="num">
                                      <p:cBhvr additive="base">
                                        <p:cTn id="15" dur="500" fill="hold"/>
                                        <p:tgtEl>
                                          <p:spTgt spid="2050"/>
                                        </p:tgtEl>
                                        <p:attrNameLst>
                                          <p:attrName>ppt_x</p:attrName>
                                        </p:attrNameLst>
                                      </p:cBhvr>
                                      <p:tavLst>
                                        <p:tav tm="0">
                                          <p:val>
                                            <p:strVal val="0-#ppt_w/2"/>
                                          </p:val>
                                        </p:tav>
                                        <p:tav tm="100000">
                                          <p:val>
                                            <p:strVal val="#ppt_x"/>
                                          </p:val>
                                        </p:tav>
                                      </p:tavLst>
                                    </p:anim>
                                    <p:anim calcmode="lin" valueType="num">
                                      <p:cBhvr additive="base">
                                        <p:cTn id="16" dur="500" fill="hold"/>
                                        <p:tgtEl>
                                          <p:spTgt spid="20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914400"/>
          </a:xfrm>
        </p:spPr>
        <p:txBody>
          <a:bodyPr rtlCol="0">
            <a:normAutofit/>
          </a:bodyPr>
          <a:lstStyle/>
          <a:p>
            <a:pPr fontAlgn="auto">
              <a:spcAft>
                <a:spcPts val="0"/>
              </a:spcAft>
              <a:defRPr/>
            </a:pPr>
            <a:r>
              <a:rPr lang="en-US" dirty="0" smtClean="0"/>
              <a:t>The Ku Klux Klan</a:t>
            </a:r>
            <a:endParaRPr lang="en-US" dirty="0"/>
          </a:p>
        </p:txBody>
      </p:sp>
      <p:sp>
        <p:nvSpPr>
          <p:cNvPr id="6" name="Content Placeholder 5"/>
          <p:cNvSpPr>
            <a:spLocks noGrp="1"/>
          </p:cNvSpPr>
          <p:nvPr>
            <p:ph idx="1"/>
          </p:nvPr>
        </p:nvSpPr>
        <p:spPr>
          <a:xfrm>
            <a:off x="561975" y="914400"/>
            <a:ext cx="8582025" cy="5943600"/>
          </a:xfrm>
        </p:spPr>
        <p:txBody>
          <a:bodyPr rtlCol="0">
            <a:normAutofit fontScale="92500"/>
          </a:bodyPr>
          <a:lstStyle/>
          <a:p>
            <a:pPr fontAlgn="auto">
              <a:spcAft>
                <a:spcPts val="0"/>
              </a:spcAft>
              <a:defRPr/>
            </a:pPr>
            <a:r>
              <a:rPr lang="en-US" dirty="0" smtClean="0"/>
              <a:t>The summer of 1868 and the year 1869 were periods of violence.</a:t>
            </a:r>
          </a:p>
          <a:p>
            <a:pPr fontAlgn="auto">
              <a:spcAft>
                <a:spcPts val="0"/>
              </a:spcAft>
              <a:defRPr/>
            </a:pPr>
            <a:r>
              <a:rPr lang="en-US" dirty="0" smtClean="0"/>
              <a:t>The</a:t>
            </a:r>
            <a:r>
              <a:rPr lang="en-US" b="1" dirty="0" smtClean="0"/>
              <a:t> Ku Klux Klan </a:t>
            </a:r>
            <a:r>
              <a:rPr lang="en-US" dirty="0" smtClean="0"/>
              <a:t>(KKK), a terrorist organization, came to Georgia to frighten those it considered enemies: carpetbaggers, scalawags, and African Americans.</a:t>
            </a:r>
          </a:p>
          <a:p>
            <a:pPr fontAlgn="auto">
              <a:spcAft>
                <a:spcPts val="0"/>
              </a:spcAft>
              <a:defRPr/>
            </a:pPr>
            <a:r>
              <a:rPr lang="en-US" dirty="0" smtClean="0"/>
              <a:t>The Klan worked mostly in rural areas, at the local level, and tried to defeat the Republican Party and control African Americans in work and their personal lives.</a:t>
            </a:r>
          </a:p>
          <a:p>
            <a:pPr fontAlgn="auto">
              <a:spcAft>
                <a:spcPts val="0"/>
              </a:spcAft>
              <a:defRPr/>
            </a:pPr>
            <a:r>
              <a:rPr lang="en-US" dirty="0" smtClean="0"/>
              <a:t> The KKK used violence and intimidation to maintain control and prevent enemies from voting.</a:t>
            </a:r>
          </a:p>
          <a:p>
            <a:pPr fontAlgn="auto">
              <a:spcAft>
                <a:spcPts val="0"/>
              </a:spcAft>
              <a:defRPr/>
            </a:pPr>
            <a:endParaRPr lang="en-US" b="1" dirty="0"/>
          </a:p>
        </p:txBody>
      </p:sp>
      <p:sp>
        <p:nvSpPr>
          <p:cNvPr id="4" name="Slide Number Placeholder 3"/>
          <p:cNvSpPr>
            <a:spLocks noGrp="1"/>
          </p:cNvSpPr>
          <p:nvPr>
            <p:ph type="sldNum" sz="quarter" idx="12"/>
          </p:nvPr>
        </p:nvSpPr>
        <p:spPr/>
        <p:txBody>
          <a:bodyPr/>
          <a:lstStyle/>
          <a:p>
            <a:pPr>
              <a:defRPr/>
            </a:pPr>
            <a:fld id="{32E8E2EA-6C1C-4ADD-B50C-0619815CF277}" type="slidenum">
              <a:rPr lang="en-US"/>
              <a:pPr>
                <a:defRPr/>
              </a:pPr>
              <a:t>11</a:t>
            </a:fld>
            <a:endParaRPr lang="en-US" dirty="0"/>
          </a:p>
        </p:txBody>
      </p:sp>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88"/>
            <a:ext cx="8229600" cy="836612"/>
          </a:xfrm>
        </p:spPr>
        <p:txBody>
          <a:bodyPr rtlCol="0">
            <a:normAutofit/>
          </a:bodyPr>
          <a:lstStyle/>
          <a:p>
            <a:pPr fontAlgn="auto">
              <a:spcAft>
                <a:spcPts val="0"/>
              </a:spcAft>
              <a:defRPr/>
            </a:pPr>
            <a:r>
              <a:rPr lang="en-US" dirty="0" smtClean="0"/>
              <a:t>Military Reconstruction Again</a:t>
            </a:r>
            <a:endParaRPr lang="en-US" dirty="0"/>
          </a:p>
        </p:txBody>
      </p:sp>
      <p:sp>
        <p:nvSpPr>
          <p:cNvPr id="6" name="Content Placeholder 5"/>
          <p:cNvSpPr>
            <a:spLocks noGrp="1"/>
          </p:cNvSpPr>
          <p:nvPr>
            <p:ph idx="1"/>
          </p:nvPr>
        </p:nvSpPr>
        <p:spPr>
          <a:xfrm>
            <a:off x="609600" y="914400"/>
            <a:ext cx="8534400" cy="5943600"/>
          </a:xfrm>
        </p:spPr>
        <p:txBody>
          <a:bodyPr rtlCol="0">
            <a:normAutofit lnSpcReduction="10000"/>
          </a:bodyPr>
          <a:lstStyle/>
          <a:p>
            <a:pPr fontAlgn="auto">
              <a:spcAft>
                <a:spcPts val="0"/>
              </a:spcAft>
              <a:defRPr/>
            </a:pPr>
            <a:r>
              <a:rPr lang="en-US" dirty="0" smtClean="0"/>
              <a:t>Congress reestablished military rule in Georgia in 1869. </a:t>
            </a:r>
          </a:p>
          <a:p>
            <a:pPr fontAlgn="auto">
              <a:spcAft>
                <a:spcPts val="0"/>
              </a:spcAft>
              <a:defRPr/>
            </a:pPr>
            <a:r>
              <a:rPr lang="en-US" dirty="0" smtClean="0"/>
              <a:t>The</a:t>
            </a:r>
            <a:r>
              <a:rPr lang="en-US" b="1" dirty="0" smtClean="0"/>
              <a:t> Fifteenth Amendment </a:t>
            </a:r>
            <a:r>
              <a:rPr lang="en-US" dirty="0" smtClean="0"/>
              <a:t>– the “voting rights amendment” – guaranteed that no one could be denied the right to vote based on race or color. Women were still not allowed to vote.</a:t>
            </a:r>
          </a:p>
          <a:p>
            <a:pPr fontAlgn="auto">
              <a:spcAft>
                <a:spcPts val="0"/>
              </a:spcAft>
              <a:defRPr/>
            </a:pPr>
            <a:r>
              <a:rPr lang="en-US" dirty="0" smtClean="0"/>
              <a:t>Georgia’s legislature was reorganized under military rule and the new legislature ratified the Fifteenth Amendment. </a:t>
            </a:r>
          </a:p>
          <a:p>
            <a:pPr fontAlgn="auto">
              <a:spcAft>
                <a:spcPts val="0"/>
              </a:spcAft>
              <a:defRPr/>
            </a:pPr>
            <a:r>
              <a:rPr lang="en-US" dirty="0" smtClean="0"/>
              <a:t>Georgia was the only state to have to be readmitted twice to the Union (the second time in July 1870).</a:t>
            </a:r>
          </a:p>
          <a:p>
            <a:pPr fontAlgn="auto">
              <a:spcAft>
                <a:spcPts val="0"/>
              </a:spcAft>
              <a:defRPr/>
            </a:pPr>
            <a:endParaRPr lang="en-US" dirty="0" smtClean="0"/>
          </a:p>
          <a:p>
            <a:pPr fontAlgn="auto">
              <a:spcAft>
                <a:spcPts val="0"/>
              </a:spcAft>
              <a:defRPr/>
            </a:pPr>
            <a:endParaRPr lang="en-US" dirty="0" smtClean="0"/>
          </a:p>
          <a:p>
            <a:pPr fontAlgn="auto">
              <a:spcAft>
                <a:spcPts val="0"/>
              </a:spcAft>
              <a:defRPr/>
            </a:pPr>
            <a:endParaRPr lang="en-US" dirty="0"/>
          </a:p>
        </p:txBody>
      </p:sp>
      <p:sp>
        <p:nvSpPr>
          <p:cNvPr id="4" name="Slide Number Placeholder 3"/>
          <p:cNvSpPr>
            <a:spLocks noGrp="1"/>
          </p:cNvSpPr>
          <p:nvPr>
            <p:ph type="sldNum" sz="quarter" idx="12"/>
          </p:nvPr>
        </p:nvSpPr>
        <p:spPr/>
        <p:txBody>
          <a:bodyPr/>
          <a:lstStyle/>
          <a:p>
            <a:pPr>
              <a:defRPr/>
            </a:pPr>
            <a:fld id="{0AC4002B-099D-4888-8B9A-88E670F9B72B}" type="slidenum">
              <a:rPr lang="en-US"/>
              <a:pPr>
                <a:defRPr/>
              </a:pPr>
              <a:t>12</a:t>
            </a:fld>
            <a:endParaRPr lang="en-US" dirty="0"/>
          </a:p>
        </p:txBody>
      </p:sp>
    </p:spTree>
  </p:cSld>
  <p:clrMapOvr>
    <a:masterClrMapping/>
  </p:clrMapOvr>
  <p:transition spd="med" advTm="35000">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1143000"/>
          </a:xfrm>
        </p:spPr>
        <p:txBody>
          <a:bodyPr rtlCol="0">
            <a:normAutofit/>
          </a:bodyPr>
          <a:lstStyle/>
          <a:p>
            <a:pPr fontAlgn="auto">
              <a:spcAft>
                <a:spcPts val="0"/>
              </a:spcAft>
              <a:defRPr/>
            </a:pPr>
            <a:r>
              <a:rPr lang="en-US" dirty="0" smtClean="0"/>
              <a:t>Redeemers and Independents</a:t>
            </a:r>
            <a:endParaRPr lang="en-US" dirty="0"/>
          </a:p>
        </p:txBody>
      </p:sp>
      <p:sp>
        <p:nvSpPr>
          <p:cNvPr id="6" name="Content Placeholder 5"/>
          <p:cNvSpPr>
            <a:spLocks noGrp="1"/>
          </p:cNvSpPr>
          <p:nvPr>
            <p:ph idx="1"/>
          </p:nvPr>
        </p:nvSpPr>
        <p:spPr>
          <a:xfrm>
            <a:off x="609600" y="990600"/>
            <a:ext cx="8534400" cy="5867400"/>
          </a:xfrm>
        </p:spPr>
        <p:txBody>
          <a:bodyPr rtlCol="0">
            <a:normAutofit lnSpcReduction="10000"/>
          </a:bodyPr>
          <a:lstStyle/>
          <a:p>
            <a:pPr fontAlgn="auto">
              <a:spcAft>
                <a:spcPts val="0"/>
              </a:spcAft>
              <a:defRPr/>
            </a:pPr>
            <a:r>
              <a:rPr lang="en-US" dirty="0" smtClean="0"/>
              <a:t>Conservative white southerners of the Democratic Party regained control of Georgia’s General Assembly in 1872.</a:t>
            </a:r>
          </a:p>
          <a:p>
            <a:pPr fontAlgn="auto">
              <a:spcAft>
                <a:spcPts val="0"/>
              </a:spcAft>
              <a:defRPr/>
            </a:pPr>
            <a:r>
              <a:rPr lang="en-US" dirty="0" smtClean="0"/>
              <a:t>These Democrats became known as the </a:t>
            </a:r>
            <a:r>
              <a:rPr lang="en-US" b="1" dirty="0" smtClean="0"/>
              <a:t>“Redeemers” </a:t>
            </a:r>
            <a:r>
              <a:rPr lang="en-US" dirty="0" smtClean="0"/>
              <a:t>who believed they had saved Georgia from the North’s Reconstruction policies.</a:t>
            </a:r>
          </a:p>
          <a:p>
            <a:pPr fontAlgn="auto">
              <a:spcAft>
                <a:spcPts val="0"/>
              </a:spcAft>
              <a:defRPr/>
            </a:pPr>
            <a:r>
              <a:rPr lang="en-US" dirty="0" smtClean="0"/>
              <a:t>Political gains made by African Americans began to disappear. Fewer African Americans served in the legislature.</a:t>
            </a:r>
          </a:p>
          <a:p>
            <a:pPr fontAlgn="auto">
              <a:spcAft>
                <a:spcPts val="0"/>
              </a:spcAft>
              <a:defRPr/>
            </a:pPr>
            <a:r>
              <a:rPr lang="en-US" dirty="0" smtClean="0"/>
              <a:t>Some Democrats split from the party and became </a:t>
            </a:r>
            <a:r>
              <a:rPr lang="en-US" b="1" dirty="0" smtClean="0"/>
              <a:t>Independents</a:t>
            </a:r>
            <a:r>
              <a:rPr lang="en-US" dirty="0" smtClean="0"/>
              <a:t>. </a:t>
            </a:r>
          </a:p>
          <a:p>
            <a:pPr fontAlgn="auto">
              <a:spcAft>
                <a:spcPts val="0"/>
              </a:spcAft>
              <a:defRPr/>
            </a:pPr>
            <a:endParaRPr lang="en-US" b="1" dirty="0" smtClean="0"/>
          </a:p>
          <a:p>
            <a:pPr fontAlgn="auto">
              <a:spcAft>
                <a:spcPts val="0"/>
              </a:spcAft>
              <a:defRPr/>
            </a:pPr>
            <a:endParaRPr lang="en-US" dirty="0" smtClean="0"/>
          </a:p>
          <a:p>
            <a:pPr fontAlgn="auto">
              <a:spcAft>
                <a:spcPts val="0"/>
              </a:spcAft>
              <a:defRPr/>
            </a:pPr>
            <a:endParaRPr lang="en-US" dirty="0" smtClean="0"/>
          </a:p>
          <a:p>
            <a:pPr fontAlgn="auto">
              <a:spcAft>
                <a:spcPts val="0"/>
              </a:spcAft>
              <a:defRPr/>
            </a:pPr>
            <a:endParaRPr lang="en-US" dirty="0" smtClean="0"/>
          </a:p>
          <a:p>
            <a:pPr fontAlgn="auto">
              <a:spcAft>
                <a:spcPts val="0"/>
              </a:spcAft>
              <a:defRPr/>
            </a:pPr>
            <a:endParaRPr lang="en-US" dirty="0"/>
          </a:p>
        </p:txBody>
      </p:sp>
      <p:sp>
        <p:nvSpPr>
          <p:cNvPr id="4" name="Slide Number Placeholder 3"/>
          <p:cNvSpPr>
            <a:spLocks noGrp="1"/>
          </p:cNvSpPr>
          <p:nvPr>
            <p:ph type="sldNum" sz="quarter" idx="12"/>
          </p:nvPr>
        </p:nvSpPr>
        <p:spPr/>
        <p:txBody>
          <a:bodyPr/>
          <a:lstStyle/>
          <a:p>
            <a:pPr>
              <a:defRPr/>
            </a:pPr>
            <a:fld id="{EB52E9C3-82EE-4339-817D-12508322E45F}" type="slidenum">
              <a:rPr lang="en-US"/>
              <a:pPr>
                <a:defRPr/>
              </a:pPr>
              <a:t>13</a:t>
            </a:fld>
            <a:endParaRPr lang="en-US" dirty="0"/>
          </a:p>
        </p:txBody>
      </p:sp>
    </p:spTree>
  </p:cSld>
  <p:clrMapOvr>
    <a:masterClrMapping/>
  </p:clrMapOvr>
  <p:transition spd="med" advTm="35000">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838200"/>
          </a:xfrm>
        </p:spPr>
        <p:txBody>
          <a:bodyPr rtlCol="0">
            <a:normAutofit/>
          </a:bodyPr>
          <a:lstStyle/>
          <a:p>
            <a:pPr fontAlgn="auto">
              <a:spcAft>
                <a:spcPts val="0"/>
              </a:spcAft>
              <a:defRPr/>
            </a:pPr>
            <a:r>
              <a:rPr lang="en-US" dirty="0" smtClean="0"/>
              <a:t>The End of Reconstruction</a:t>
            </a:r>
            <a:endParaRPr lang="en-US" dirty="0"/>
          </a:p>
        </p:txBody>
      </p:sp>
      <p:sp>
        <p:nvSpPr>
          <p:cNvPr id="6" name="Content Placeholder 5"/>
          <p:cNvSpPr>
            <a:spLocks noGrp="1"/>
          </p:cNvSpPr>
          <p:nvPr>
            <p:ph idx="1"/>
          </p:nvPr>
        </p:nvSpPr>
        <p:spPr>
          <a:xfrm>
            <a:off x="533400" y="990600"/>
            <a:ext cx="8610600" cy="5867400"/>
          </a:xfrm>
        </p:spPr>
        <p:txBody>
          <a:bodyPr rtlCol="0">
            <a:normAutofit fontScale="92500" lnSpcReduction="10000"/>
          </a:bodyPr>
          <a:lstStyle/>
          <a:p>
            <a:pPr fontAlgn="auto">
              <a:spcAft>
                <a:spcPts val="0"/>
              </a:spcAft>
              <a:defRPr/>
            </a:pPr>
            <a:r>
              <a:rPr lang="en-US" dirty="0" smtClean="0"/>
              <a:t>Georgia established a new constitution in 1877, which increased the power of Georgia’s rural areas.</a:t>
            </a:r>
          </a:p>
          <a:p>
            <a:pPr fontAlgn="auto">
              <a:spcAft>
                <a:spcPts val="0"/>
              </a:spcAft>
              <a:defRPr/>
            </a:pPr>
            <a:r>
              <a:rPr lang="en-US" dirty="0" smtClean="0"/>
              <a:t>The constitution established a </a:t>
            </a:r>
            <a:r>
              <a:rPr lang="en-US" b="1" dirty="0" smtClean="0"/>
              <a:t>poll tax</a:t>
            </a:r>
            <a:r>
              <a:rPr lang="en-US" dirty="0" smtClean="0"/>
              <a:t>, a fee that had to be paid before a citizen could vote.</a:t>
            </a:r>
          </a:p>
          <a:p>
            <a:pPr fontAlgn="auto">
              <a:spcAft>
                <a:spcPts val="0"/>
              </a:spcAft>
              <a:defRPr/>
            </a:pPr>
            <a:r>
              <a:rPr lang="en-US" dirty="0" smtClean="0"/>
              <a:t>The poll tax made it difficult for poorer people to vote. This tax most harmed poor whites and most African Americans.</a:t>
            </a:r>
          </a:p>
          <a:p>
            <a:pPr fontAlgn="auto">
              <a:spcAft>
                <a:spcPts val="0"/>
              </a:spcAft>
              <a:defRPr/>
            </a:pPr>
            <a:r>
              <a:rPr lang="en-US" dirty="0" smtClean="0"/>
              <a:t>The 1875 Civil Rights Act tried to stop discrimination (unfair treatment of people because of prejudice) in public places. Enforcement in the South was very difficult.</a:t>
            </a:r>
          </a:p>
          <a:p>
            <a:pPr fontAlgn="auto">
              <a:spcAft>
                <a:spcPts val="0"/>
              </a:spcAft>
              <a:defRPr/>
            </a:pPr>
            <a:r>
              <a:rPr lang="en-US" dirty="0" smtClean="0"/>
              <a:t>The Compromise of 1877 removed the remaining U.S. troops in the South, ending Reconstruction. </a:t>
            </a:r>
          </a:p>
          <a:p>
            <a:pPr fontAlgn="auto">
              <a:spcAft>
                <a:spcPts val="0"/>
              </a:spcAft>
              <a:defRPr/>
            </a:pPr>
            <a:endParaRPr lang="en-US" dirty="0" smtClean="0"/>
          </a:p>
          <a:p>
            <a:pPr fontAlgn="auto">
              <a:spcAft>
                <a:spcPts val="0"/>
              </a:spcAft>
              <a:defRPr/>
            </a:pPr>
            <a:endParaRPr lang="en-US" dirty="0" smtClean="0"/>
          </a:p>
          <a:p>
            <a:pPr fontAlgn="auto">
              <a:spcAft>
                <a:spcPts val="0"/>
              </a:spcAft>
              <a:defRPr/>
            </a:pPr>
            <a:endParaRPr lang="en-US" dirty="0" smtClean="0"/>
          </a:p>
          <a:p>
            <a:pPr fontAlgn="auto">
              <a:spcAft>
                <a:spcPts val="0"/>
              </a:spcAft>
              <a:defRPr/>
            </a:pPr>
            <a:endParaRPr lang="en-US" dirty="0"/>
          </a:p>
        </p:txBody>
      </p:sp>
      <p:sp>
        <p:nvSpPr>
          <p:cNvPr id="4" name="Slide Number Placeholder 3"/>
          <p:cNvSpPr>
            <a:spLocks noGrp="1"/>
          </p:cNvSpPr>
          <p:nvPr>
            <p:ph type="sldNum" sz="quarter" idx="12"/>
          </p:nvPr>
        </p:nvSpPr>
        <p:spPr/>
        <p:txBody>
          <a:bodyPr/>
          <a:lstStyle/>
          <a:p>
            <a:pPr>
              <a:defRPr/>
            </a:pPr>
            <a:fld id="{DF2C1BEA-1959-4930-8552-E7E3625D7427}" type="slidenum">
              <a:rPr lang="en-US"/>
              <a:pPr>
                <a:defRPr/>
              </a:pPr>
              <a:t>14</a:t>
            </a:fld>
            <a:endParaRPr lang="en-US" dirty="0"/>
          </a:p>
        </p:txBody>
      </p:sp>
    </p:spTree>
  </p:cSld>
  <p:clrMapOvr>
    <a:masterClrMapping/>
  </p:clrMapOvr>
  <p:transition spd="med" advTm="35000">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5000" r="-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01763"/>
          </a:xfrm>
        </p:spPr>
        <p:txBody>
          <a:bodyPr rtlCol="0">
            <a:normAutofit fontScale="90000"/>
          </a:bodyPr>
          <a:lstStyle/>
          <a:p>
            <a:pPr fontAlgn="auto">
              <a:spcAft>
                <a:spcPts val="0"/>
              </a:spcAft>
              <a:defRPr/>
            </a:pPr>
            <a:r>
              <a:rPr lang="en-US" dirty="0" smtClean="0"/>
              <a:t>Section 2: Economic and Social Reconstruction </a:t>
            </a:r>
            <a:endParaRPr lang="en-US" dirty="0"/>
          </a:p>
        </p:txBody>
      </p:sp>
      <p:sp>
        <p:nvSpPr>
          <p:cNvPr id="44035" name="Content Placeholder 2"/>
          <p:cNvSpPr>
            <a:spLocks noGrp="1"/>
          </p:cNvSpPr>
          <p:nvPr>
            <p:ph idx="1"/>
          </p:nvPr>
        </p:nvSpPr>
        <p:spPr>
          <a:xfrm>
            <a:off x="457200" y="1905000"/>
            <a:ext cx="8229600" cy="2895600"/>
          </a:xfrm>
        </p:spPr>
        <p:txBody>
          <a:bodyPr/>
          <a:lstStyle/>
          <a:p>
            <a:r>
              <a:rPr lang="en-US" sz="3600" smtClean="0"/>
              <a:t>Essential Question</a:t>
            </a:r>
          </a:p>
          <a:p>
            <a:pPr lvl="1">
              <a:buFont typeface="Arial" charset="0"/>
              <a:buChar char="•"/>
            </a:pPr>
            <a:r>
              <a:rPr lang="en-US" sz="3200" smtClean="0"/>
              <a:t>How did Georgia attempt to rebuild its economy in the years following the Civil War?</a:t>
            </a:r>
          </a:p>
          <a:p>
            <a:pPr lvl="1">
              <a:buFont typeface="Arial" charset="0"/>
              <a:buNone/>
            </a:pPr>
            <a:endParaRPr lang="en-US" smtClean="0"/>
          </a:p>
        </p:txBody>
      </p:sp>
      <p:sp>
        <p:nvSpPr>
          <p:cNvPr id="4" name="Slide Number Placeholder 3"/>
          <p:cNvSpPr>
            <a:spLocks noGrp="1"/>
          </p:cNvSpPr>
          <p:nvPr>
            <p:ph type="sldNum" sz="quarter" idx="12"/>
          </p:nvPr>
        </p:nvSpPr>
        <p:spPr/>
        <p:txBody>
          <a:bodyPr/>
          <a:lstStyle/>
          <a:p>
            <a:pPr>
              <a:defRPr/>
            </a:pPr>
            <a:fld id="{9F9DA70E-005F-4907-A527-A8E3DF9AD563}" type="slidenum">
              <a:rPr lang="en-US"/>
              <a:pPr>
                <a:defRPr/>
              </a:pPr>
              <a:t>15</a:t>
            </a:fld>
            <a:endParaRPr lang="en-US" dirty="0"/>
          </a:p>
        </p:txBody>
      </p:sp>
    </p:spTree>
  </p:cSld>
  <p:clrMapOvr>
    <a:masterClrMapping/>
  </p:clrMapOvr>
  <p:transition spd="med" advTm="35000">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Section 2: Economic and Social Reconstruction </a:t>
            </a:r>
            <a:endParaRPr lang="en-US" dirty="0"/>
          </a:p>
        </p:txBody>
      </p:sp>
      <p:sp>
        <p:nvSpPr>
          <p:cNvPr id="46082" name="Content Placeholder 2"/>
          <p:cNvSpPr>
            <a:spLocks noGrp="1"/>
          </p:cNvSpPr>
          <p:nvPr>
            <p:ph idx="1"/>
          </p:nvPr>
        </p:nvSpPr>
        <p:spPr>
          <a:xfrm>
            <a:off x="609600" y="1752600"/>
            <a:ext cx="8229600" cy="4525963"/>
          </a:xfrm>
        </p:spPr>
        <p:txBody>
          <a:bodyPr/>
          <a:lstStyle/>
          <a:p>
            <a:r>
              <a:rPr lang="en-US" smtClean="0"/>
              <a:t>What terms do I need to know? </a:t>
            </a:r>
          </a:p>
          <a:p>
            <a:pPr lvl="1">
              <a:buFont typeface="Arial" charset="0"/>
              <a:buChar char="•"/>
            </a:pPr>
            <a:r>
              <a:rPr lang="en-US" smtClean="0"/>
              <a:t>white supremacy</a:t>
            </a:r>
          </a:p>
          <a:p>
            <a:pPr lvl="1">
              <a:buFont typeface="Arial" charset="0"/>
              <a:buChar char="•"/>
            </a:pPr>
            <a:r>
              <a:rPr lang="en-US" smtClean="0"/>
              <a:t>Freedmen’s Bureau</a:t>
            </a:r>
          </a:p>
          <a:p>
            <a:pPr lvl="1">
              <a:buFont typeface="Arial" charset="0"/>
              <a:buChar char="•"/>
            </a:pPr>
            <a:r>
              <a:rPr lang="en-US" smtClean="0"/>
              <a:t>tenant farming</a:t>
            </a:r>
          </a:p>
          <a:p>
            <a:pPr lvl="1">
              <a:buFont typeface="Arial" charset="0"/>
              <a:buChar char="•"/>
            </a:pPr>
            <a:r>
              <a:rPr lang="en-US" smtClean="0"/>
              <a:t>sharecropping</a:t>
            </a:r>
          </a:p>
          <a:p>
            <a:pPr lvl="1">
              <a:buFont typeface="Arial" charset="0"/>
              <a:buChar char="•"/>
            </a:pPr>
            <a:r>
              <a:rPr lang="en-US" smtClean="0"/>
              <a:t>crop lien</a:t>
            </a:r>
          </a:p>
          <a:p>
            <a:pPr lvl="1">
              <a:buFont typeface="Arial" charset="0"/>
              <a:buChar char="•"/>
            </a:pPr>
            <a:r>
              <a:rPr lang="en-US" smtClean="0"/>
              <a:t>Convict Lease System</a:t>
            </a:r>
          </a:p>
          <a:p>
            <a:pPr lvl="1">
              <a:buFont typeface="Arial" charset="0"/>
              <a:buChar char="•"/>
            </a:pPr>
            <a:r>
              <a:rPr lang="en-US" smtClean="0"/>
              <a:t>segregate</a:t>
            </a:r>
          </a:p>
          <a:p>
            <a:pPr lvl="1">
              <a:buFont typeface="Arial" charset="0"/>
              <a:buNone/>
            </a:pPr>
            <a:endParaRPr lang="en-US" smtClean="0"/>
          </a:p>
          <a:p>
            <a:pPr lvl="1">
              <a:buFont typeface="Arial" charset="0"/>
              <a:buChar char="•"/>
            </a:pPr>
            <a:endParaRPr lang="en-US" smtClean="0"/>
          </a:p>
          <a:p>
            <a:pPr lvl="1">
              <a:buFont typeface="Arial" charset="0"/>
              <a:buChar char="•"/>
            </a:pPr>
            <a:endParaRPr lang="en-US" smtClean="0"/>
          </a:p>
        </p:txBody>
      </p:sp>
      <p:sp>
        <p:nvSpPr>
          <p:cNvPr id="4" name="Slide Number Placeholder 3"/>
          <p:cNvSpPr>
            <a:spLocks noGrp="1"/>
          </p:cNvSpPr>
          <p:nvPr>
            <p:ph type="sldNum" sz="quarter" idx="12"/>
          </p:nvPr>
        </p:nvSpPr>
        <p:spPr/>
        <p:txBody>
          <a:bodyPr/>
          <a:lstStyle/>
          <a:p>
            <a:pPr>
              <a:defRPr/>
            </a:pPr>
            <a:fld id="{026C00AF-82B3-4195-B611-841897365C82}" type="slidenum">
              <a:rPr lang="en-US"/>
              <a:pPr>
                <a:defRPr/>
              </a:pPr>
              <a:t>16</a:t>
            </a:fld>
            <a:endParaRPr lang="en-US" dirty="0"/>
          </a:p>
        </p:txBody>
      </p:sp>
    </p:spTree>
  </p:cSld>
  <p:clrMapOvr>
    <a:masterClrMapping/>
  </p:clrMapOvr>
  <p:transition spd="med" advTm="35000">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868363"/>
          </a:xfrm>
        </p:spPr>
        <p:txBody>
          <a:bodyPr rtlCol="0">
            <a:normAutofit fontScale="90000"/>
          </a:bodyPr>
          <a:lstStyle/>
          <a:p>
            <a:pPr fontAlgn="auto">
              <a:spcAft>
                <a:spcPts val="0"/>
              </a:spcAft>
              <a:defRPr/>
            </a:pPr>
            <a:r>
              <a:rPr lang="en-US" dirty="0" smtClean="0"/>
              <a:t>Economic and Social Reconstruction</a:t>
            </a:r>
            <a:endParaRPr lang="en-US" dirty="0"/>
          </a:p>
        </p:txBody>
      </p:sp>
      <p:sp>
        <p:nvSpPr>
          <p:cNvPr id="48130" name="Content Placeholder 5"/>
          <p:cNvSpPr>
            <a:spLocks noGrp="1"/>
          </p:cNvSpPr>
          <p:nvPr>
            <p:ph idx="1"/>
          </p:nvPr>
        </p:nvSpPr>
        <p:spPr>
          <a:xfrm>
            <a:off x="609600" y="914400"/>
            <a:ext cx="8534400" cy="5791200"/>
          </a:xfrm>
        </p:spPr>
        <p:txBody>
          <a:bodyPr/>
          <a:lstStyle/>
          <a:p>
            <a:r>
              <a:rPr lang="en-US" smtClean="0"/>
              <a:t>Georgia and other southern states needed to rebuild their economies after the Civil War.</a:t>
            </a:r>
          </a:p>
          <a:p>
            <a:r>
              <a:rPr lang="en-US" smtClean="0"/>
              <a:t>The slavery system had ended, but former slaves needed to earn a living.</a:t>
            </a:r>
          </a:p>
          <a:p>
            <a:r>
              <a:rPr lang="en-US" smtClean="0"/>
              <a:t>Many businesses and factories needed to be rebuilt. Southern trade had been disrupted for years.</a:t>
            </a:r>
          </a:p>
          <a:p>
            <a:r>
              <a:rPr lang="en-US" smtClean="0"/>
              <a:t>Most white southerners hope to maintain </a:t>
            </a:r>
            <a:r>
              <a:rPr lang="en-US" b="1" smtClean="0"/>
              <a:t>white supremacy</a:t>
            </a:r>
            <a:r>
              <a:rPr lang="en-US" smtClean="0"/>
              <a:t>. African Americans and some northern reformers hoped to create a society where there was equality for all.</a:t>
            </a:r>
          </a:p>
          <a:p>
            <a:endParaRPr lang="en-US" smtClean="0"/>
          </a:p>
          <a:p>
            <a:endParaRPr lang="en-US" smtClean="0"/>
          </a:p>
        </p:txBody>
      </p:sp>
      <p:sp>
        <p:nvSpPr>
          <p:cNvPr id="4" name="Slide Number Placeholder 3"/>
          <p:cNvSpPr>
            <a:spLocks noGrp="1"/>
          </p:cNvSpPr>
          <p:nvPr>
            <p:ph type="sldNum" sz="quarter" idx="12"/>
          </p:nvPr>
        </p:nvSpPr>
        <p:spPr/>
        <p:txBody>
          <a:bodyPr/>
          <a:lstStyle/>
          <a:p>
            <a:pPr>
              <a:defRPr/>
            </a:pPr>
            <a:fld id="{5040A705-70EB-4066-BB1B-E09ECF0250B4}" type="slidenum">
              <a:rPr lang="en-US"/>
              <a:pPr>
                <a:defRPr/>
              </a:pPr>
              <a:t>17</a:t>
            </a:fld>
            <a:endParaRPr lang="en-US" dirty="0"/>
          </a:p>
        </p:txBody>
      </p:sp>
    </p:spTree>
  </p:cSld>
  <p:clrMapOvr>
    <a:masterClrMapping/>
  </p:clrMapOvr>
  <p:transition spd="med" advTm="35000">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1143000"/>
          </a:xfrm>
        </p:spPr>
        <p:txBody>
          <a:bodyPr rtlCol="0">
            <a:normAutofit/>
          </a:bodyPr>
          <a:lstStyle/>
          <a:p>
            <a:pPr fontAlgn="auto">
              <a:spcAft>
                <a:spcPts val="0"/>
              </a:spcAft>
              <a:defRPr/>
            </a:pPr>
            <a:r>
              <a:rPr lang="en-US" dirty="0" smtClean="0"/>
              <a:t>The Freedmen’s Bureau</a:t>
            </a:r>
            <a:endParaRPr lang="en-US" dirty="0"/>
          </a:p>
        </p:txBody>
      </p:sp>
      <p:sp>
        <p:nvSpPr>
          <p:cNvPr id="6" name="Content Placeholder 5"/>
          <p:cNvSpPr>
            <a:spLocks noGrp="1"/>
          </p:cNvSpPr>
          <p:nvPr>
            <p:ph idx="1"/>
          </p:nvPr>
        </p:nvSpPr>
        <p:spPr>
          <a:xfrm>
            <a:off x="609600" y="990600"/>
            <a:ext cx="8534400" cy="5715000"/>
          </a:xfrm>
        </p:spPr>
        <p:txBody>
          <a:bodyPr rtlCol="0">
            <a:normAutofit fontScale="92500" lnSpcReduction="10000"/>
          </a:bodyPr>
          <a:lstStyle/>
          <a:p>
            <a:pPr fontAlgn="auto">
              <a:spcAft>
                <a:spcPts val="0"/>
              </a:spcAft>
              <a:defRPr/>
            </a:pPr>
            <a:r>
              <a:rPr lang="en-US" dirty="0" smtClean="0"/>
              <a:t>The</a:t>
            </a:r>
            <a:r>
              <a:rPr lang="en-US" b="1" dirty="0" smtClean="0"/>
              <a:t> Freedmen’s Bureau </a:t>
            </a:r>
            <a:r>
              <a:rPr lang="en-US" dirty="0" smtClean="0"/>
              <a:t>was an agency created in 1865 to help ex-slaves and poor whites provide for the necessities of life.</a:t>
            </a:r>
          </a:p>
          <a:p>
            <a:pPr fontAlgn="auto">
              <a:spcAft>
                <a:spcPts val="0"/>
              </a:spcAft>
              <a:defRPr/>
            </a:pPr>
            <a:r>
              <a:rPr lang="en-US" dirty="0" smtClean="0"/>
              <a:t>It provided rations and basic services to those it served.</a:t>
            </a:r>
          </a:p>
          <a:p>
            <a:pPr fontAlgn="auto">
              <a:spcAft>
                <a:spcPts val="0"/>
              </a:spcAft>
              <a:defRPr/>
            </a:pPr>
            <a:r>
              <a:rPr lang="en-US" dirty="0" smtClean="0"/>
              <a:t>The bureau set rules for written contracts and wage scales. </a:t>
            </a:r>
          </a:p>
          <a:p>
            <a:pPr fontAlgn="auto">
              <a:spcAft>
                <a:spcPts val="0"/>
              </a:spcAft>
              <a:defRPr/>
            </a:pPr>
            <a:r>
              <a:rPr lang="en-US" dirty="0" smtClean="0"/>
              <a:t>It helped provide hospitals for African Americans.</a:t>
            </a:r>
          </a:p>
          <a:p>
            <a:pPr fontAlgn="auto">
              <a:spcAft>
                <a:spcPts val="0"/>
              </a:spcAft>
              <a:defRPr/>
            </a:pPr>
            <a:r>
              <a:rPr lang="en-US" dirty="0" smtClean="0"/>
              <a:t>Education and literacy services were provided to those denied educational services before the Civil War.</a:t>
            </a:r>
          </a:p>
          <a:p>
            <a:pPr fontAlgn="auto">
              <a:spcAft>
                <a:spcPts val="0"/>
              </a:spcAft>
              <a:defRPr/>
            </a:pPr>
            <a:r>
              <a:rPr lang="en-US" dirty="0" smtClean="0"/>
              <a:t>Georgia had dozens of Freedmen Bureau schools.</a:t>
            </a:r>
          </a:p>
          <a:p>
            <a:pPr fontAlgn="auto">
              <a:spcAft>
                <a:spcPts val="0"/>
              </a:spcAft>
              <a:defRPr/>
            </a:pPr>
            <a:endParaRPr lang="en-US" dirty="0" smtClean="0"/>
          </a:p>
          <a:p>
            <a:pPr fontAlgn="auto">
              <a:spcAft>
                <a:spcPts val="0"/>
              </a:spcAft>
              <a:defRPr/>
            </a:pPr>
            <a:endParaRPr lang="en-US" dirty="0" smtClean="0"/>
          </a:p>
          <a:p>
            <a:pPr fontAlgn="auto">
              <a:spcAft>
                <a:spcPts val="0"/>
              </a:spcAft>
              <a:defRPr/>
            </a:pPr>
            <a:endParaRPr lang="en-US" dirty="0"/>
          </a:p>
        </p:txBody>
      </p:sp>
      <p:sp>
        <p:nvSpPr>
          <p:cNvPr id="4" name="Slide Number Placeholder 3"/>
          <p:cNvSpPr>
            <a:spLocks noGrp="1"/>
          </p:cNvSpPr>
          <p:nvPr>
            <p:ph type="sldNum" sz="quarter" idx="12"/>
          </p:nvPr>
        </p:nvSpPr>
        <p:spPr/>
        <p:txBody>
          <a:bodyPr/>
          <a:lstStyle/>
          <a:p>
            <a:pPr>
              <a:defRPr/>
            </a:pPr>
            <a:fld id="{3CA5AA25-F52E-4393-B4EA-49D5DC492555}" type="slidenum">
              <a:rPr lang="en-US"/>
              <a:pPr>
                <a:defRPr/>
              </a:pPr>
              <a:t>18</a:t>
            </a:fld>
            <a:endParaRPr lang="en-US" dirty="0"/>
          </a:p>
        </p:txBody>
      </p:sp>
    </p:spTree>
  </p:cSld>
  <p:clrMapOvr>
    <a:masterClrMapping/>
  </p:clrMapOvr>
  <p:transition spd="med" advTm="35000">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0"/>
            <a:ext cx="8229600" cy="990600"/>
          </a:xfrm>
        </p:spPr>
        <p:txBody>
          <a:bodyPr rtlCol="0">
            <a:normAutofit/>
          </a:bodyPr>
          <a:lstStyle/>
          <a:p>
            <a:pPr fontAlgn="auto">
              <a:spcAft>
                <a:spcPts val="0"/>
              </a:spcAft>
              <a:defRPr/>
            </a:pPr>
            <a:r>
              <a:rPr lang="en-US" dirty="0" smtClean="0"/>
              <a:t>Agriculture</a:t>
            </a:r>
            <a:endParaRPr lang="en-US" dirty="0"/>
          </a:p>
        </p:txBody>
      </p:sp>
      <p:sp>
        <p:nvSpPr>
          <p:cNvPr id="6" name="Content Placeholder 5"/>
          <p:cNvSpPr>
            <a:spLocks noGrp="1"/>
          </p:cNvSpPr>
          <p:nvPr>
            <p:ph idx="1"/>
          </p:nvPr>
        </p:nvSpPr>
        <p:spPr>
          <a:xfrm>
            <a:off x="609600" y="990600"/>
            <a:ext cx="8534400" cy="5867400"/>
          </a:xfrm>
        </p:spPr>
        <p:txBody>
          <a:bodyPr rtlCol="0">
            <a:normAutofit fontScale="92500" lnSpcReduction="10000"/>
          </a:bodyPr>
          <a:lstStyle/>
          <a:p>
            <a:pPr fontAlgn="auto">
              <a:spcAft>
                <a:spcPts val="0"/>
              </a:spcAft>
              <a:defRPr/>
            </a:pPr>
            <a:r>
              <a:rPr lang="en-US" dirty="0" smtClean="0"/>
              <a:t>Many former slaves left the coastal plantations for the state’s towns in search of work.</a:t>
            </a:r>
          </a:p>
          <a:p>
            <a:pPr fontAlgn="auto">
              <a:spcAft>
                <a:spcPts val="0"/>
              </a:spcAft>
              <a:defRPr/>
            </a:pPr>
            <a:r>
              <a:rPr lang="en-US" dirty="0" smtClean="0"/>
              <a:t>Plantation owners still had their land but little cash. They needed workers.</a:t>
            </a:r>
          </a:p>
          <a:p>
            <a:pPr fontAlgn="auto">
              <a:spcAft>
                <a:spcPts val="0"/>
              </a:spcAft>
              <a:defRPr/>
            </a:pPr>
            <a:r>
              <a:rPr lang="en-US" b="1" dirty="0" smtClean="0"/>
              <a:t>Tenant farming </a:t>
            </a:r>
            <a:r>
              <a:rPr lang="en-US" dirty="0" smtClean="0"/>
              <a:t>developed. The tenant usually had some agricultural equipment and farm animals; they rented land from the landowner.</a:t>
            </a:r>
          </a:p>
          <a:p>
            <a:pPr fontAlgn="auto">
              <a:spcAft>
                <a:spcPts val="0"/>
              </a:spcAft>
              <a:defRPr/>
            </a:pPr>
            <a:r>
              <a:rPr lang="en-US" dirty="0" smtClean="0"/>
              <a:t>Cash was scarce, so tenants often paid the landowner with a share of the crops grown (</a:t>
            </a:r>
            <a:r>
              <a:rPr lang="en-US" b="1" dirty="0" smtClean="0"/>
              <a:t>sharecropping</a:t>
            </a:r>
            <a:r>
              <a:rPr lang="en-US" dirty="0" smtClean="0"/>
              <a:t>).</a:t>
            </a:r>
          </a:p>
          <a:p>
            <a:pPr fontAlgn="auto">
              <a:spcAft>
                <a:spcPts val="0"/>
              </a:spcAft>
              <a:defRPr/>
            </a:pPr>
            <a:r>
              <a:rPr lang="en-US" b="1" dirty="0" smtClean="0"/>
              <a:t>Crop lien </a:t>
            </a:r>
            <a:r>
              <a:rPr lang="en-US" dirty="0" smtClean="0"/>
              <a:t>occurred as tenants bought needed supplies on credit, and when the crops didn’t produce enough cash, tenants fell into debt.</a:t>
            </a:r>
          </a:p>
          <a:p>
            <a:pPr fontAlgn="auto">
              <a:spcAft>
                <a:spcPts val="0"/>
              </a:spcAft>
              <a:defRPr/>
            </a:pPr>
            <a:endParaRPr lang="en-US" dirty="0" smtClean="0"/>
          </a:p>
          <a:p>
            <a:pPr fontAlgn="auto">
              <a:spcAft>
                <a:spcPts val="0"/>
              </a:spcAft>
              <a:defRPr/>
            </a:pPr>
            <a:endParaRPr lang="en-US" dirty="0" smtClean="0"/>
          </a:p>
          <a:p>
            <a:pPr fontAlgn="auto">
              <a:spcAft>
                <a:spcPts val="0"/>
              </a:spcAft>
              <a:defRPr/>
            </a:pPr>
            <a:endParaRPr lang="en-US" dirty="0" smtClean="0"/>
          </a:p>
          <a:p>
            <a:pPr fontAlgn="auto">
              <a:spcAft>
                <a:spcPts val="0"/>
              </a:spcAft>
              <a:defRPr/>
            </a:pPr>
            <a:endParaRPr lang="en-US" dirty="0"/>
          </a:p>
        </p:txBody>
      </p:sp>
      <p:sp>
        <p:nvSpPr>
          <p:cNvPr id="4" name="Slide Number Placeholder 3"/>
          <p:cNvSpPr>
            <a:spLocks noGrp="1"/>
          </p:cNvSpPr>
          <p:nvPr>
            <p:ph type="sldNum" sz="quarter" idx="12"/>
          </p:nvPr>
        </p:nvSpPr>
        <p:spPr/>
        <p:txBody>
          <a:bodyPr/>
          <a:lstStyle/>
          <a:p>
            <a:pPr>
              <a:defRPr/>
            </a:pPr>
            <a:fld id="{DFC8A851-E555-4145-B385-778547680472}" type="slidenum">
              <a:rPr lang="en-US"/>
              <a:pPr>
                <a:defRPr/>
              </a:pPr>
              <a:t>19</a:t>
            </a:fld>
            <a:endParaRPr lang="en-US" dirty="0"/>
          </a:p>
        </p:txBody>
      </p:sp>
    </p:spTree>
  </p:cSld>
  <p:clrMapOvr>
    <a:masterClrMapping/>
  </p:clrMapOvr>
  <p:transition spd="med" advTm="35000">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11000" t="-3000" r="-4000" b="-12000"/>
          </a:stretch>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4" cstate="print"/>
          <a:srcRect/>
          <a:stretch>
            <a:fillRect/>
          </a:stretch>
        </p:blipFill>
        <p:spPr bwMode="auto">
          <a:xfrm>
            <a:off x="1152525" y="804863"/>
            <a:ext cx="6837363" cy="524827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7" name="Rectangle 6"/>
          <p:cNvSpPr/>
          <p:nvPr/>
        </p:nvSpPr>
        <p:spPr>
          <a:xfrm>
            <a:off x="762000" y="4536744"/>
            <a:ext cx="7162800" cy="1066800"/>
          </a:xfrm>
          <a:prstGeom prst="rect">
            <a:avLst/>
          </a:prstGeom>
          <a:solidFill>
            <a:srgbClr val="10253F">
              <a:alpha val="61176"/>
            </a:srgbClr>
          </a:solidFill>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bevelT w="63500" h="25400"/>
          </a:sp3d>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p:nvPr/>
        </p:nvSpPr>
        <p:spPr>
          <a:xfrm>
            <a:off x="838200" y="4572000"/>
            <a:ext cx="7315200" cy="954088"/>
          </a:xfrm>
          <a:prstGeom prst="rect">
            <a:avLst/>
          </a:prstGeom>
          <a:noFill/>
        </p:spPr>
        <p:txBody>
          <a:bodyPr>
            <a:spAutoFit/>
          </a:bodyPr>
          <a:lstStyle/>
          <a:p>
            <a:pPr fontAlgn="auto">
              <a:spcBef>
                <a:spcPts val="0"/>
              </a:spcBef>
              <a:spcAft>
                <a:spcPts val="0"/>
              </a:spcAft>
              <a:defRPr/>
            </a:pPr>
            <a:r>
              <a:rPr lang="en-US" sz="2800" b="1" dirty="0">
                <a:solidFill>
                  <a:schemeClr val="accent1">
                    <a:lumMod val="20000"/>
                    <a:lumOff val="80000"/>
                  </a:schemeClr>
                </a:solidFill>
                <a:effectLst>
                  <a:outerShdw blurRad="38100" dist="38100" dir="2700000" algn="tl">
                    <a:srgbClr val="000000">
                      <a:alpha val="43137"/>
                    </a:srgbClr>
                  </a:outerShdw>
                </a:effectLst>
                <a:latin typeface="+mn-lt"/>
              </a:rPr>
              <a:t>Section 1: </a:t>
            </a:r>
            <a:r>
              <a:rPr lang="en-US" sz="2800" b="1" dirty="0">
                <a:solidFill>
                  <a:schemeClr val="accent1">
                    <a:lumMod val="20000"/>
                    <a:lumOff val="80000"/>
                  </a:schemeClr>
                </a:solidFill>
                <a:effectLst>
                  <a:outerShdw blurRad="38100" dist="38100" dir="2700000" algn="tl">
                    <a:srgbClr val="000000">
                      <a:alpha val="43137"/>
                    </a:srgbClr>
                  </a:outerShdw>
                </a:effectLst>
                <a:latin typeface="+mn-lt"/>
                <a:hlinkClick r:id="rId5" action="ppaction://hlinksldjump"/>
              </a:rPr>
              <a:t>Political Reconstruction</a:t>
            </a:r>
            <a:endParaRPr lang="en-US" sz="2800" b="1" dirty="0">
              <a:solidFill>
                <a:schemeClr val="accent1">
                  <a:lumMod val="20000"/>
                  <a:lumOff val="80000"/>
                </a:schemeClr>
              </a:solidFill>
              <a:effectLst>
                <a:outerShdw blurRad="38100" dist="38100" dir="2700000" algn="tl">
                  <a:srgbClr val="000000">
                    <a:alpha val="43137"/>
                  </a:srgbClr>
                </a:outerShdw>
              </a:effectLst>
              <a:latin typeface="+mn-lt"/>
            </a:endParaRPr>
          </a:p>
          <a:p>
            <a:pPr fontAlgn="auto">
              <a:spcBef>
                <a:spcPts val="0"/>
              </a:spcBef>
              <a:spcAft>
                <a:spcPts val="0"/>
              </a:spcAft>
              <a:defRPr/>
            </a:pPr>
            <a:r>
              <a:rPr lang="en-US" sz="2800" b="1" dirty="0">
                <a:solidFill>
                  <a:schemeClr val="accent1">
                    <a:lumMod val="20000"/>
                    <a:lumOff val="80000"/>
                  </a:schemeClr>
                </a:solidFill>
                <a:effectLst>
                  <a:outerShdw blurRad="38100" dist="38100" dir="2700000" algn="tl">
                    <a:srgbClr val="000000">
                      <a:alpha val="43137"/>
                    </a:srgbClr>
                  </a:outerShdw>
                </a:effectLst>
                <a:latin typeface="+mn-lt"/>
              </a:rPr>
              <a:t>Section 2: </a:t>
            </a:r>
            <a:r>
              <a:rPr lang="en-US" sz="2800" b="1" dirty="0">
                <a:solidFill>
                  <a:schemeClr val="accent1">
                    <a:lumMod val="20000"/>
                    <a:lumOff val="80000"/>
                  </a:schemeClr>
                </a:solidFill>
                <a:effectLst>
                  <a:outerShdw blurRad="38100" dist="38100" dir="2700000" algn="tl">
                    <a:srgbClr val="000000">
                      <a:alpha val="43137"/>
                    </a:srgbClr>
                  </a:outerShdw>
                </a:effectLst>
                <a:latin typeface="+mn-lt"/>
                <a:hlinkClick r:id="rId6" action="ppaction://hlinksldjump"/>
              </a:rPr>
              <a:t>Economic and Social Reconstruction</a:t>
            </a:r>
            <a:endParaRPr lang="en-US" sz="2800" b="1" dirty="0">
              <a:solidFill>
                <a:schemeClr val="accent1">
                  <a:lumMod val="20000"/>
                  <a:lumOff val="80000"/>
                </a:schemeClr>
              </a:solidFill>
              <a:effectLst>
                <a:outerShdw blurRad="38100" dist="38100" dir="2700000" algn="tl">
                  <a:srgbClr val="000000">
                    <a:alpha val="43137"/>
                  </a:srgbClr>
                </a:outerShdw>
              </a:effectLst>
              <a:latin typeface="+mn-lt"/>
            </a:endParaRPr>
          </a:p>
        </p:txBody>
      </p:sp>
      <p:sp>
        <p:nvSpPr>
          <p:cNvPr id="5" name="Slide Number Placeholder 3"/>
          <p:cNvSpPr>
            <a:spLocks noGrp="1"/>
          </p:cNvSpPr>
          <p:nvPr>
            <p:ph type="sldNum" sz="quarter" idx="12"/>
          </p:nvPr>
        </p:nvSpPr>
        <p:spPr/>
        <p:txBody>
          <a:bodyPr/>
          <a:lstStyle/>
          <a:p>
            <a:pPr>
              <a:defRPr/>
            </a:pPr>
            <a:fld id="{39DF67F0-524B-4577-A665-0A660AE4E1A4}" type="slidenum">
              <a:rPr lang="en-US"/>
              <a:pPr>
                <a:defRPr/>
              </a:pPr>
              <a:t>2</a:t>
            </a:fld>
            <a:endParaRPr lang="en-US" dirty="0"/>
          </a:p>
        </p:txBody>
      </p:sp>
    </p:spTree>
  </p:cSld>
  <p:clrMapOvr>
    <a:masterClrMapping/>
  </p:clrMapOvr>
  <p:transition spd="med" advTm="35000">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AB606263-4EBE-4CBD-BCC1-82BBD9379423}" type="slidenum">
              <a:rPr lang="en-US"/>
              <a:pPr>
                <a:defRPr/>
              </a:pPr>
              <a:t>20</a:t>
            </a:fld>
            <a:endParaRPr lang="en-US" dirty="0"/>
          </a:p>
        </p:txBody>
      </p:sp>
      <p:graphicFrame>
        <p:nvGraphicFramePr>
          <p:cNvPr id="3" name="Chart 2"/>
          <p:cNvGraphicFramePr>
            <a:graphicFrameLocks noGrp="1"/>
          </p:cNvGraphicFramePr>
          <p:nvPr/>
        </p:nvGraphicFramePr>
        <p:xfrm>
          <a:off x="234723" y="282348"/>
          <a:ext cx="8674554" cy="629330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advTm="35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A196359E-C49E-42AD-9231-30EB499C9290}" type="slidenum">
              <a:rPr lang="en-US"/>
              <a:pPr>
                <a:defRPr/>
              </a:pPr>
              <a:t>21</a:t>
            </a:fld>
            <a:endParaRPr lang="en-US" dirty="0"/>
          </a:p>
        </p:txBody>
      </p:sp>
      <p:graphicFrame>
        <p:nvGraphicFramePr>
          <p:cNvPr id="4" name="Chart 3"/>
          <p:cNvGraphicFramePr>
            <a:graphicFrameLocks noGrp="1"/>
          </p:cNvGraphicFramePr>
          <p:nvPr/>
        </p:nvGraphicFramePr>
        <p:xfrm>
          <a:off x="234723" y="282348"/>
          <a:ext cx="8674554" cy="629330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advTm="35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533400" y="1066800"/>
            <a:ext cx="4343400" cy="5638800"/>
          </a:xfrm>
        </p:spPr>
        <p:txBody>
          <a:bodyPr rtlCol="0">
            <a:normAutofit fontScale="92500" lnSpcReduction="20000"/>
          </a:bodyPr>
          <a:lstStyle/>
          <a:p>
            <a:pPr fontAlgn="auto">
              <a:spcAft>
                <a:spcPts val="0"/>
              </a:spcAft>
              <a:defRPr/>
            </a:pPr>
            <a:r>
              <a:rPr lang="en-US" dirty="0" smtClean="0"/>
              <a:t>Merchants, entrepreneurs, and craftsmen helped towns to grow.</a:t>
            </a:r>
          </a:p>
          <a:p>
            <a:pPr fontAlgn="auto">
              <a:spcAft>
                <a:spcPts val="0"/>
              </a:spcAft>
              <a:defRPr/>
            </a:pPr>
            <a:r>
              <a:rPr lang="en-US" dirty="0" smtClean="0"/>
              <a:t>Industries such as flour mills, cotton mills, and sawmills resumed.</a:t>
            </a:r>
          </a:p>
          <a:p>
            <a:pPr fontAlgn="auto">
              <a:spcAft>
                <a:spcPts val="0"/>
              </a:spcAft>
              <a:defRPr/>
            </a:pPr>
            <a:r>
              <a:rPr lang="en-US" dirty="0" smtClean="0"/>
              <a:t>Hundreds of miles of railroads were rebuilt or repaired.</a:t>
            </a:r>
          </a:p>
          <a:p>
            <a:pPr fontAlgn="auto">
              <a:spcAft>
                <a:spcPts val="0"/>
              </a:spcAft>
              <a:defRPr/>
            </a:pPr>
            <a:r>
              <a:rPr lang="en-US" dirty="0" smtClean="0"/>
              <a:t>Private companies ran many prisons, and the prisoners did the work the company needed.</a:t>
            </a:r>
          </a:p>
          <a:p>
            <a:pPr fontAlgn="auto">
              <a:spcAft>
                <a:spcPts val="0"/>
              </a:spcAft>
              <a:defRPr/>
            </a:pPr>
            <a:r>
              <a:rPr lang="en-US" dirty="0" smtClean="0"/>
              <a:t>The </a:t>
            </a:r>
            <a:r>
              <a:rPr lang="en-US" b="1" dirty="0" smtClean="0"/>
              <a:t>convict lease system </a:t>
            </a:r>
            <a:r>
              <a:rPr lang="en-US" dirty="0" smtClean="0"/>
              <a:t>became very brutal.</a:t>
            </a:r>
          </a:p>
          <a:p>
            <a:pPr fontAlgn="auto">
              <a:spcAft>
                <a:spcPts val="0"/>
              </a:spcAft>
              <a:defRPr/>
            </a:pPr>
            <a:endParaRPr lang="en-US" dirty="0" smtClean="0"/>
          </a:p>
          <a:p>
            <a:pPr fontAlgn="auto">
              <a:spcAft>
                <a:spcPts val="0"/>
              </a:spcAft>
              <a:defRPr/>
            </a:pPr>
            <a:endParaRPr lang="en-US" dirty="0" smtClean="0"/>
          </a:p>
          <a:p>
            <a:pPr fontAlgn="auto">
              <a:spcAft>
                <a:spcPts val="0"/>
              </a:spcAft>
              <a:defRPr/>
            </a:pPr>
            <a:endParaRPr lang="en-US" dirty="0" smtClean="0"/>
          </a:p>
          <a:p>
            <a:pPr fontAlgn="auto">
              <a:spcAft>
                <a:spcPts val="0"/>
              </a:spcAft>
              <a:defRPr/>
            </a:pPr>
            <a:endParaRPr lang="en-US" dirty="0"/>
          </a:p>
        </p:txBody>
      </p:sp>
      <p:sp>
        <p:nvSpPr>
          <p:cNvPr id="4" name="Slide Number Placeholder 3"/>
          <p:cNvSpPr>
            <a:spLocks noGrp="1"/>
          </p:cNvSpPr>
          <p:nvPr>
            <p:ph type="sldNum" sz="quarter" idx="12"/>
          </p:nvPr>
        </p:nvSpPr>
        <p:spPr/>
        <p:txBody>
          <a:bodyPr/>
          <a:lstStyle/>
          <a:p>
            <a:pPr>
              <a:defRPr/>
            </a:pPr>
            <a:fld id="{93EE83BF-60BA-4EC6-922C-D406713DA8B9}" type="slidenum">
              <a:rPr lang="en-US"/>
              <a:pPr>
                <a:defRPr/>
              </a:pPr>
              <a:t>22</a:t>
            </a:fld>
            <a:endParaRPr lang="en-US" dirty="0"/>
          </a:p>
        </p:txBody>
      </p:sp>
      <p:sp>
        <p:nvSpPr>
          <p:cNvPr id="5" name="Title 4"/>
          <p:cNvSpPr>
            <a:spLocks noGrp="1"/>
          </p:cNvSpPr>
          <p:nvPr>
            <p:ph type="title"/>
          </p:nvPr>
        </p:nvSpPr>
        <p:spPr>
          <a:xfrm>
            <a:off x="0" y="0"/>
            <a:ext cx="9144000" cy="1143000"/>
          </a:xfrm>
        </p:spPr>
        <p:txBody>
          <a:bodyPr rtlCol="0">
            <a:normAutofit fontScale="90000"/>
          </a:bodyPr>
          <a:lstStyle/>
          <a:p>
            <a:pPr fontAlgn="auto">
              <a:spcAft>
                <a:spcPts val="0"/>
              </a:spcAft>
              <a:defRPr/>
            </a:pPr>
            <a:r>
              <a:rPr lang="en-US" dirty="0" smtClean="0"/>
              <a:t>Commerce, Industry, and Transportation</a:t>
            </a:r>
            <a:endParaRPr lang="en-US" dirty="0"/>
          </a:p>
        </p:txBody>
      </p:sp>
      <p:sp>
        <p:nvSpPr>
          <p:cNvPr id="58372" name="TextBox 7"/>
          <p:cNvSpPr txBox="1">
            <a:spLocks noChangeArrowheads="1"/>
          </p:cNvSpPr>
          <p:nvPr/>
        </p:nvSpPr>
        <p:spPr bwMode="auto">
          <a:xfrm>
            <a:off x="5029200" y="6172200"/>
            <a:ext cx="2673350" cy="369888"/>
          </a:xfrm>
          <a:prstGeom prst="rect">
            <a:avLst/>
          </a:prstGeom>
          <a:noFill/>
          <a:ln w="9525">
            <a:noFill/>
            <a:miter lim="800000"/>
            <a:headEnd/>
            <a:tailEnd/>
          </a:ln>
        </p:spPr>
        <p:txBody>
          <a:bodyPr wrap="none">
            <a:spAutoFit/>
          </a:bodyPr>
          <a:lstStyle/>
          <a:p>
            <a:r>
              <a:rPr lang="en-US">
                <a:latin typeface="Calibri" pitchFamily="34" charset="0"/>
              </a:rPr>
              <a:t>Link: </a:t>
            </a:r>
            <a:r>
              <a:rPr lang="en-US">
                <a:latin typeface="Calibri" pitchFamily="34" charset="0"/>
                <a:hlinkClick r:id="rId3"/>
              </a:rPr>
              <a:t>Convict Lease System</a:t>
            </a:r>
            <a:endParaRPr lang="en-US">
              <a:latin typeface="Calibri" pitchFamily="34" charset="0"/>
            </a:endParaRPr>
          </a:p>
        </p:txBody>
      </p:sp>
      <p:pic>
        <p:nvPicPr>
          <p:cNvPr id="16386" name="Picture 2" descr="A prison-labor crew and guard are photographed in Atlanta in 1895. One of the state's "/>
          <p:cNvPicPr>
            <a:picLocks noGrp="1" noChangeAspect="1" noChangeArrowheads="1"/>
          </p:cNvPicPr>
          <p:nvPr>
            <p:ph sz="half" idx="2"/>
          </p:nvPr>
        </p:nvPicPr>
        <p:blipFill>
          <a:blip r:embed="rId4"/>
          <a:srcRect t="14906" b="16094"/>
          <a:stretch>
            <a:fillRect/>
          </a:stretch>
        </p:blipFill>
        <p:spPr>
          <a:xfrm>
            <a:off x="4953000" y="2057400"/>
            <a:ext cx="3975100" cy="1828800"/>
          </a:xfrm>
          <a:effectLst>
            <a:outerShdw blurRad="292100" dist="139700" dir="2700000" algn="tl" rotWithShape="0">
              <a:srgbClr val="333333">
                <a:alpha val="65000"/>
              </a:srgbClr>
            </a:outerShdw>
          </a:effectLst>
        </p:spPr>
      </p:pic>
      <p:sp>
        <p:nvSpPr>
          <p:cNvPr id="9" name="TextBox 8"/>
          <p:cNvSpPr txBox="1">
            <a:spLocks noChangeArrowheads="1"/>
          </p:cNvSpPr>
          <p:nvPr/>
        </p:nvSpPr>
        <p:spPr bwMode="auto">
          <a:xfrm>
            <a:off x="4953000" y="4038600"/>
            <a:ext cx="3810000" cy="830263"/>
          </a:xfrm>
          <a:prstGeom prst="rect">
            <a:avLst/>
          </a:prstGeom>
          <a:noFill/>
          <a:ln w="9525">
            <a:noFill/>
            <a:miter lim="800000"/>
            <a:headEnd/>
            <a:tailEnd/>
          </a:ln>
        </p:spPr>
        <p:txBody>
          <a:bodyPr>
            <a:spAutoFit/>
          </a:bodyPr>
          <a:lstStyle/>
          <a:p>
            <a:r>
              <a:rPr lang="en-US" sz="1200">
                <a:latin typeface="Calibri" pitchFamily="34" charset="0"/>
              </a:rPr>
              <a:t>The convict lease system provided the state with much needed money. However, the  conditions were very brutal for the prisoners. </a:t>
            </a:r>
          </a:p>
          <a:p>
            <a:r>
              <a:rPr lang="en-US" sz="1200">
                <a:latin typeface="Calibri" pitchFamily="34" charset="0"/>
              </a:rPr>
              <a:t>Image: Georgia Secretary of State</a:t>
            </a:r>
          </a:p>
        </p:txBody>
      </p:sp>
    </p:spTree>
  </p:cSld>
  <p:clrMapOvr>
    <a:masterClrMapping/>
  </p:clrMapOvr>
  <p:transition spd="med" advTm="35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6386"/>
                                        </p:tgtEl>
                                        <p:attrNameLst>
                                          <p:attrName>style.visibility</p:attrName>
                                        </p:attrNameLst>
                                      </p:cBhvr>
                                      <p:to>
                                        <p:strVal val="visible"/>
                                      </p:to>
                                    </p:set>
                                    <p:anim calcmode="lin" valueType="num">
                                      <p:cBhvr additive="base">
                                        <p:cTn id="11" dur="500" fill="hold"/>
                                        <p:tgtEl>
                                          <p:spTgt spid="16386"/>
                                        </p:tgtEl>
                                        <p:attrNameLst>
                                          <p:attrName>ppt_x</p:attrName>
                                        </p:attrNameLst>
                                      </p:cBhvr>
                                      <p:tavLst>
                                        <p:tav tm="0">
                                          <p:val>
                                            <p:strVal val="0-#ppt_w/2"/>
                                          </p:val>
                                        </p:tav>
                                        <p:tav tm="100000">
                                          <p:val>
                                            <p:strVal val="#ppt_x"/>
                                          </p:val>
                                        </p:tav>
                                      </p:tavLst>
                                    </p:anim>
                                    <p:anim calcmode="lin" valueType="num">
                                      <p:cBhvr additive="base">
                                        <p:cTn id="12" dur="500" fill="hold"/>
                                        <p:tgtEl>
                                          <p:spTgt spid="163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1143000"/>
          </a:xfrm>
        </p:spPr>
        <p:txBody>
          <a:bodyPr rtlCol="0">
            <a:normAutofit/>
          </a:bodyPr>
          <a:lstStyle/>
          <a:p>
            <a:pPr fontAlgn="auto">
              <a:spcAft>
                <a:spcPts val="0"/>
              </a:spcAft>
              <a:defRPr/>
            </a:pPr>
            <a:r>
              <a:rPr lang="en-US" dirty="0" smtClean="0"/>
              <a:t>Religion, Education, and Culture</a:t>
            </a:r>
            <a:endParaRPr lang="en-US" dirty="0"/>
          </a:p>
        </p:txBody>
      </p:sp>
      <p:sp>
        <p:nvSpPr>
          <p:cNvPr id="60418" name="Content Placeholder 5"/>
          <p:cNvSpPr>
            <a:spLocks noGrp="1"/>
          </p:cNvSpPr>
          <p:nvPr>
            <p:ph idx="1"/>
          </p:nvPr>
        </p:nvSpPr>
        <p:spPr>
          <a:xfrm>
            <a:off x="609600" y="1066800"/>
            <a:ext cx="8534400" cy="5257800"/>
          </a:xfrm>
        </p:spPr>
        <p:txBody>
          <a:bodyPr/>
          <a:lstStyle/>
          <a:p>
            <a:r>
              <a:rPr lang="en-US" smtClean="0"/>
              <a:t>The Civil War had disrupted all the institutions in Georgia and the South. Those institutions included churches, schools, clubs, and other organizations.  </a:t>
            </a:r>
          </a:p>
          <a:p>
            <a:r>
              <a:rPr lang="en-US" smtClean="0"/>
              <a:t>Civil and social clubs for men did not meet.</a:t>
            </a:r>
          </a:p>
          <a:p>
            <a:r>
              <a:rPr lang="en-US" smtClean="0"/>
              <a:t>Many schools closed, including the state’s colleges. </a:t>
            </a:r>
          </a:p>
          <a:p>
            <a:r>
              <a:rPr lang="en-US" smtClean="0"/>
              <a:t>Churches managed to remain open to serve those who remained at home during the war. </a:t>
            </a:r>
          </a:p>
          <a:p>
            <a:endParaRPr lang="en-US" smtClean="0"/>
          </a:p>
          <a:p>
            <a:endParaRPr lang="en-US" smtClean="0"/>
          </a:p>
          <a:p>
            <a:endParaRPr lang="en-US" smtClean="0"/>
          </a:p>
        </p:txBody>
      </p:sp>
      <p:sp>
        <p:nvSpPr>
          <p:cNvPr id="4" name="Slide Number Placeholder 3"/>
          <p:cNvSpPr>
            <a:spLocks noGrp="1"/>
          </p:cNvSpPr>
          <p:nvPr>
            <p:ph type="sldNum" sz="quarter" idx="12"/>
          </p:nvPr>
        </p:nvSpPr>
        <p:spPr/>
        <p:txBody>
          <a:bodyPr/>
          <a:lstStyle/>
          <a:p>
            <a:pPr>
              <a:defRPr/>
            </a:pPr>
            <a:fld id="{A8E64F2F-A746-4DA0-902D-05DAF3D6E302}" type="slidenum">
              <a:rPr lang="en-US"/>
              <a:pPr>
                <a:defRPr/>
              </a:pPr>
              <a:t>23</a:t>
            </a:fld>
            <a:endParaRPr lang="en-US" dirty="0"/>
          </a:p>
        </p:txBody>
      </p:sp>
    </p:spTree>
  </p:cSld>
  <p:clrMapOvr>
    <a:masterClrMapping/>
  </p:clrMapOvr>
  <p:transition spd="med" advTm="35000">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1143000"/>
          </a:xfrm>
        </p:spPr>
        <p:txBody>
          <a:bodyPr rtlCol="0">
            <a:normAutofit/>
          </a:bodyPr>
          <a:lstStyle/>
          <a:p>
            <a:pPr fontAlgn="auto">
              <a:spcAft>
                <a:spcPts val="0"/>
              </a:spcAft>
              <a:defRPr/>
            </a:pPr>
            <a:r>
              <a:rPr lang="en-US" dirty="0" smtClean="0"/>
              <a:t>Religion</a:t>
            </a:r>
            <a:endParaRPr lang="en-US" dirty="0"/>
          </a:p>
        </p:txBody>
      </p:sp>
      <p:sp>
        <p:nvSpPr>
          <p:cNvPr id="6" name="Content Placeholder 5"/>
          <p:cNvSpPr>
            <a:spLocks noGrp="1"/>
          </p:cNvSpPr>
          <p:nvPr>
            <p:ph idx="1"/>
          </p:nvPr>
        </p:nvSpPr>
        <p:spPr>
          <a:xfrm>
            <a:off x="533400" y="914400"/>
            <a:ext cx="8610600" cy="5943600"/>
          </a:xfrm>
        </p:spPr>
        <p:txBody>
          <a:bodyPr rtlCol="0">
            <a:normAutofit fontScale="92500"/>
          </a:bodyPr>
          <a:lstStyle/>
          <a:p>
            <a:pPr fontAlgn="auto">
              <a:spcAft>
                <a:spcPts val="0"/>
              </a:spcAft>
              <a:defRPr/>
            </a:pPr>
            <a:r>
              <a:rPr lang="en-US" dirty="0" smtClean="0"/>
              <a:t>The Civil War had split some church denominations.   After the war, Southerners who were Methodists, Baptists, and Presbyterians stayed in their separate churches.</a:t>
            </a:r>
          </a:p>
          <a:p>
            <a:pPr fontAlgn="auto">
              <a:spcAft>
                <a:spcPts val="0"/>
              </a:spcAft>
              <a:defRPr/>
            </a:pPr>
            <a:r>
              <a:rPr lang="en-US" dirty="0" smtClean="0"/>
              <a:t>Some African Americans stayed with the churches they had attended before the war. The majority of those churches were Baptist and Methodist.</a:t>
            </a:r>
          </a:p>
          <a:p>
            <a:pPr fontAlgn="auto">
              <a:spcAft>
                <a:spcPts val="0"/>
              </a:spcAft>
              <a:defRPr/>
            </a:pPr>
            <a:r>
              <a:rPr lang="en-US" dirty="0" smtClean="0"/>
              <a:t>Churches became the first institutions to </a:t>
            </a:r>
            <a:r>
              <a:rPr lang="en-US" b="1" dirty="0" smtClean="0"/>
              <a:t>segregate</a:t>
            </a:r>
            <a:r>
              <a:rPr lang="en-US" dirty="0" smtClean="0"/>
              <a:t> as African Americans broke away to establish their own churches.</a:t>
            </a:r>
          </a:p>
          <a:p>
            <a:pPr fontAlgn="auto">
              <a:spcAft>
                <a:spcPts val="0"/>
              </a:spcAft>
              <a:defRPr/>
            </a:pPr>
            <a:r>
              <a:rPr lang="en-US" dirty="0" smtClean="0"/>
              <a:t>Churches became a training ground for black leaders.</a:t>
            </a:r>
          </a:p>
          <a:p>
            <a:pPr fontAlgn="auto">
              <a:spcAft>
                <a:spcPts val="0"/>
              </a:spcAft>
              <a:buFont typeface="Wingdings" pitchFamily="2" charset="2"/>
              <a:buNone/>
              <a:defRPr/>
            </a:pPr>
            <a:endParaRPr lang="en-US" dirty="0" smtClean="0"/>
          </a:p>
          <a:p>
            <a:pPr fontAlgn="auto">
              <a:spcAft>
                <a:spcPts val="0"/>
              </a:spcAft>
              <a:defRPr/>
            </a:pPr>
            <a:endParaRPr lang="en-US" dirty="0" smtClean="0"/>
          </a:p>
          <a:p>
            <a:pPr fontAlgn="auto">
              <a:spcAft>
                <a:spcPts val="0"/>
              </a:spcAft>
              <a:defRPr/>
            </a:pPr>
            <a:endParaRPr lang="en-US" dirty="0" smtClean="0"/>
          </a:p>
          <a:p>
            <a:pPr fontAlgn="auto">
              <a:spcAft>
                <a:spcPts val="0"/>
              </a:spcAft>
              <a:defRPr/>
            </a:pPr>
            <a:endParaRPr lang="en-US" dirty="0"/>
          </a:p>
        </p:txBody>
      </p:sp>
      <p:sp>
        <p:nvSpPr>
          <p:cNvPr id="4" name="Slide Number Placeholder 3"/>
          <p:cNvSpPr>
            <a:spLocks noGrp="1"/>
          </p:cNvSpPr>
          <p:nvPr>
            <p:ph type="sldNum" sz="quarter" idx="12"/>
          </p:nvPr>
        </p:nvSpPr>
        <p:spPr/>
        <p:txBody>
          <a:bodyPr/>
          <a:lstStyle/>
          <a:p>
            <a:pPr>
              <a:defRPr/>
            </a:pPr>
            <a:fld id="{FEBB0DBC-53AE-4042-ABE9-36A73E6C4E10}" type="slidenum">
              <a:rPr lang="en-US"/>
              <a:pPr>
                <a:defRPr/>
              </a:pPr>
              <a:t>24</a:t>
            </a:fld>
            <a:endParaRPr lang="en-US" dirty="0"/>
          </a:p>
        </p:txBody>
      </p:sp>
    </p:spTree>
  </p:cSld>
  <p:clrMapOvr>
    <a:masterClrMapping/>
  </p:clrMapOvr>
  <p:transition spd="med" advTm="35000">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838200"/>
          </a:xfrm>
        </p:spPr>
        <p:txBody>
          <a:bodyPr rtlCol="0">
            <a:normAutofit/>
          </a:bodyPr>
          <a:lstStyle/>
          <a:p>
            <a:pPr fontAlgn="auto">
              <a:spcAft>
                <a:spcPts val="0"/>
              </a:spcAft>
              <a:defRPr/>
            </a:pPr>
            <a:r>
              <a:rPr lang="en-US" dirty="0" smtClean="0"/>
              <a:t>Education</a:t>
            </a:r>
            <a:endParaRPr lang="en-US" dirty="0"/>
          </a:p>
        </p:txBody>
      </p:sp>
      <p:sp>
        <p:nvSpPr>
          <p:cNvPr id="6" name="Content Placeholder 5"/>
          <p:cNvSpPr>
            <a:spLocks noGrp="1"/>
          </p:cNvSpPr>
          <p:nvPr>
            <p:ph idx="1"/>
          </p:nvPr>
        </p:nvSpPr>
        <p:spPr>
          <a:xfrm>
            <a:off x="609600" y="762000"/>
            <a:ext cx="8534400" cy="6096000"/>
          </a:xfrm>
        </p:spPr>
        <p:txBody>
          <a:bodyPr rtlCol="0">
            <a:normAutofit fontScale="92500" lnSpcReduction="20000"/>
          </a:bodyPr>
          <a:lstStyle/>
          <a:p>
            <a:pPr fontAlgn="auto">
              <a:spcAft>
                <a:spcPts val="0"/>
              </a:spcAft>
              <a:defRPr/>
            </a:pPr>
            <a:r>
              <a:rPr lang="en-US" dirty="0" smtClean="0"/>
              <a:t>Education became a major issue after the war.</a:t>
            </a:r>
          </a:p>
          <a:p>
            <a:pPr fontAlgn="auto">
              <a:spcAft>
                <a:spcPts val="0"/>
              </a:spcAft>
              <a:defRPr/>
            </a:pPr>
            <a:r>
              <a:rPr lang="en-US" dirty="0" smtClean="0"/>
              <a:t>African Americans were eager to be </a:t>
            </a:r>
            <a:r>
              <a:rPr lang="en-US" b="1" dirty="0" smtClean="0"/>
              <a:t>literate</a:t>
            </a:r>
            <a:r>
              <a:rPr lang="en-US" dirty="0" smtClean="0"/>
              <a:t>. Many desired to be able to read the Bible for themselves.</a:t>
            </a:r>
          </a:p>
          <a:p>
            <a:pPr fontAlgn="auto">
              <a:spcAft>
                <a:spcPts val="0"/>
              </a:spcAft>
              <a:defRPr/>
            </a:pPr>
            <a:r>
              <a:rPr lang="en-US" dirty="0" smtClean="0"/>
              <a:t>The first public school system in Georgia was established in 1870, by an act of the legislature.  There were separate schools for black and white children. </a:t>
            </a:r>
          </a:p>
          <a:p>
            <a:pPr fontAlgn="auto">
              <a:spcAft>
                <a:spcPts val="0"/>
              </a:spcAft>
              <a:defRPr/>
            </a:pPr>
            <a:r>
              <a:rPr lang="en-US" dirty="0" smtClean="0"/>
              <a:t>Only private schools provided high school education.</a:t>
            </a:r>
          </a:p>
          <a:p>
            <a:pPr fontAlgn="auto">
              <a:spcAft>
                <a:spcPts val="0"/>
              </a:spcAft>
              <a:defRPr/>
            </a:pPr>
            <a:r>
              <a:rPr lang="en-US" dirty="0" smtClean="0"/>
              <a:t>Private colleges served wealthy whites. Some private colleges for African Americans were founded during Reconstruction.</a:t>
            </a:r>
          </a:p>
          <a:p>
            <a:pPr fontAlgn="auto">
              <a:spcAft>
                <a:spcPts val="0"/>
              </a:spcAft>
              <a:defRPr/>
            </a:pPr>
            <a:r>
              <a:rPr lang="en-US" dirty="0" smtClean="0"/>
              <a:t>Several church colleges reopened when the war ended, including the colleges today known as Mercer, Shorter, Emory, Oglethorpe, and Wesleyan.  </a:t>
            </a:r>
          </a:p>
          <a:p>
            <a:pPr fontAlgn="auto">
              <a:spcAft>
                <a:spcPts val="0"/>
              </a:spcAft>
              <a:defRPr/>
            </a:pPr>
            <a:endParaRPr lang="en-US" dirty="0" smtClean="0"/>
          </a:p>
          <a:p>
            <a:pPr fontAlgn="auto">
              <a:spcAft>
                <a:spcPts val="0"/>
              </a:spcAft>
              <a:defRPr/>
            </a:pPr>
            <a:endParaRPr lang="en-US" dirty="0" smtClean="0"/>
          </a:p>
          <a:p>
            <a:pPr fontAlgn="auto">
              <a:spcAft>
                <a:spcPts val="0"/>
              </a:spcAft>
              <a:defRPr/>
            </a:pPr>
            <a:endParaRPr lang="en-US" dirty="0" smtClean="0"/>
          </a:p>
          <a:p>
            <a:pPr fontAlgn="auto">
              <a:spcAft>
                <a:spcPts val="0"/>
              </a:spcAft>
              <a:defRPr/>
            </a:pPr>
            <a:endParaRPr lang="en-US" dirty="0"/>
          </a:p>
        </p:txBody>
      </p:sp>
      <p:sp>
        <p:nvSpPr>
          <p:cNvPr id="4" name="Slide Number Placeholder 3"/>
          <p:cNvSpPr>
            <a:spLocks noGrp="1"/>
          </p:cNvSpPr>
          <p:nvPr>
            <p:ph type="sldNum" sz="quarter" idx="12"/>
          </p:nvPr>
        </p:nvSpPr>
        <p:spPr/>
        <p:txBody>
          <a:bodyPr/>
          <a:lstStyle/>
          <a:p>
            <a:pPr>
              <a:defRPr/>
            </a:pPr>
            <a:fld id="{6E87A1AB-416F-47E5-9F14-D2743D190ACD}" type="slidenum">
              <a:rPr lang="en-US"/>
              <a:pPr>
                <a:defRPr/>
              </a:pPr>
              <a:t>25</a:t>
            </a:fld>
            <a:endParaRPr lang="en-US" dirty="0"/>
          </a:p>
        </p:txBody>
      </p:sp>
    </p:spTree>
  </p:cSld>
  <p:clrMapOvr>
    <a:masterClrMapping/>
  </p:clrMapOvr>
  <p:transition spd="med" advTm="35000">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1143000"/>
          </a:xfrm>
        </p:spPr>
        <p:txBody>
          <a:bodyPr rtlCol="0">
            <a:normAutofit/>
          </a:bodyPr>
          <a:lstStyle/>
          <a:p>
            <a:pPr fontAlgn="auto">
              <a:spcAft>
                <a:spcPts val="0"/>
              </a:spcAft>
              <a:defRPr/>
            </a:pPr>
            <a:r>
              <a:rPr lang="en-US" dirty="0" smtClean="0"/>
              <a:t>An Evaluation of Reconstruction</a:t>
            </a:r>
            <a:endParaRPr lang="en-US" dirty="0"/>
          </a:p>
        </p:txBody>
      </p:sp>
      <p:sp>
        <p:nvSpPr>
          <p:cNvPr id="6" name="Content Placeholder 5"/>
          <p:cNvSpPr>
            <a:spLocks noGrp="1"/>
          </p:cNvSpPr>
          <p:nvPr>
            <p:ph idx="1"/>
          </p:nvPr>
        </p:nvSpPr>
        <p:spPr>
          <a:xfrm>
            <a:off x="609600" y="1066800"/>
            <a:ext cx="8534400" cy="5791200"/>
          </a:xfrm>
        </p:spPr>
        <p:txBody>
          <a:bodyPr rtlCol="0">
            <a:normAutofit fontScale="92500" lnSpcReduction="10000"/>
          </a:bodyPr>
          <a:lstStyle/>
          <a:p>
            <a:pPr fontAlgn="auto">
              <a:spcAft>
                <a:spcPts val="0"/>
              </a:spcAft>
              <a:defRPr/>
            </a:pPr>
            <a:r>
              <a:rPr lang="en-US" dirty="0" smtClean="0"/>
              <a:t>Reconstruction brought a framework for Georgia’s educational system.</a:t>
            </a:r>
          </a:p>
          <a:p>
            <a:pPr fontAlgn="auto">
              <a:spcAft>
                <a:spcPts val="0"/>
              </a:spcAft>
              <a:defRPr/>
            </a:pPr>
            <a:r>
              <a:rPr lang="en-US" dirty="0" smtClean="0"/>
              <a:t>African Americans had churches of their own.  Former slaves were no longer burdened by the fear of forced family separation. </a:t>
            </a:r>
          </a:p>
          <a:p>
            <a:pPr fontAlgn="auto">
              <a:spcAft>
                <a:spcPts val="0"/>
              </a:spcAft>
              <a:defRPr/>
            </a:pPr>
            <a:r>
              <a:rPr lang="en-US" dirty="0" smtClean="0"/>
              <a:t>Efforts to separate the races emerged. Groups such as the KKK undermined short-lived political gains made by African Americans.</a:t>
            </a:r>
          </a:p>
          <a:p>
            <a:pPr fontAlgn="auto">
              <a:spcAft>
                <a:spcPts val="0"/>
              </a:spcAft>
              <a:defRPr/>
            </a:pPr>
            <a:r>
              <a:rPr lang="en-US" dirty="0" smtClean="0"/>
              <a:t>By 1877, southern states were controlled mainly by wealthy whites.</a:t>
            </a:r>
          </a:p>
          <a:p>
            <a:pPr fontAlgn="auto">
              <a:spcAft>
                <a:spcPts val="0"/>
              </a:spcAft>
              <a:defRPr/>
            </a:pPr>
            <a:r>
              <a:rPr lang="en-US" dirty="0" smtClean="0"/>
              <a:t>Poor whites and African Americans suffered under tenant farming and sharecropping.</a:t>
            </a:r>
          </a:p>
          <a:p>
            <a:pPr fontAlgn="auto">
              <a:spcAft>
                <a:spcPts val="0"/>
              </a:spcAft>
              <a:defRPr/>
            </a:pPr>
            <a:endParaRPr lang="en-US" dirty="0" smtClean="0"/>
          </a:p>
          <a:p>
            <a:pPr fontAlgn="auto">
              <a:spcAft>
                <a:spcPts val="0"/>
              </a:spcAft>
              <a:defRPr/>
            </a:pPr>
            <a:endParaRPr lang="en-US" dirty="0" smtClean="0"/>
          </a:p>
          <a:p>
            <a:pPr fontAlgn="auto">
              <a:spcAft>
                <a:spcPts val="0"/>
              </a:spcAft>
              <a:defRPr/>
            </a:pPr>
            <a:endParaRPr lang="en-US" dirty="0"/>
          </a:p>
        </p:txBody>
      </p:sp>
      <p:sp>
        <p:nvSpPr>
          <p:cNvPr id="4" name="Slide Number Placeholder 3"/>
          <p:cNvSpPr>
            <a:spLocks noGrp="1"/>
          </p:cNvSpPr>
          <p:nvPr>
            <p:ph type="sldNum" sz="quarter" idx="12"/>
          </p:nvPr>
        </p:nvSpPr>
        <p:spPr/>
        <p:txBody>
          <a:bodyPr/>
          <a:lstStyle/>
          <a:p>
            <a:pPr>
              <a:defRPr/>
            </a:pPr>
            <a:fld id="{A7A452D6-EEE8-4A11-AEAA-C4EF18E4C5C0}" type="slidenum">
              <a:rPr lang="en-US"/>
              <a:pPr>
                <a:defRPr/>
              </a:pPr>
              <a:t>26</a:t>
            </a:fld>
            <a:endParaRPr lang="en-US" dirty="0"/>
          </a:p>
        </p:txBody>
      </p:sp>
    </p:spTree>
  </p:cSld>
  <p:clrMapOvr>
    <a:masterClrMapping/>
  </p:clrMapOvr>
  <p:transition spd="med" advTm="35000">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8610" name="TextBox 1"/>
          <p:cNvSpPr txBox="1">
            <a:spLocks noChangeArrowheads="1"/>
          </p:cNvSpPr>
          <p:nvPr/>
        </p:nvSpPr>
        <p:spPr bwMode="auto">
          <a:xfrm>
            <a:off x="304800" y="6248400"/>
            <a:ext cx="2214563" cy="369888"/>
          </a:xfrm>
          <a:prstGeom prst="rect">
            <a:avLst/>
          </a:prstGeom>
          <a:noFill/>
          <a:ln w="9525">
            <a:noFill/>
            <a:miter lim="800000"/>
            <a:headEnd/>
            <a:tailEnd/>
          </a:ln>
        </p:spPr>
        <p:txBody>
          <a:bodyPr wrap="none">
            <a:spAutoFit/>
          </a:bodyPr>
          <a:lstStyle/>
          <a:p>
            <a:r>
              <a:rPr lang="en-US">
                <a:latin typeface="Calibri" pitchFamily="34" charset="0"/>
                <a:hlinkClick r:id="rId3" action="ppaction://hlinksldjump"/>
              </a:rPr>
              <a:t>Return to Main Menu</a:t>
            </a:r>
            <a:endParaRPr lang="en-US">
              <a:latin typeface="Calibri" pitchFamily="34" charset="0"/>
            </a:endParaRPr>
          </a:p>
        </p:txBody>
      </p:sp>
      <p:sp>
        <p:nvSpPr>
          <p:cNvPr id="3" name="Slide Number Placeholder 2"/>
          <p:cNvSpPr>
            <a:spLocks noGrp="1"/>
          </p:cNvSpPr>
          <p:nvPr>
            <p:ph type="sldNum" sz="quarter" idx="12"/>
          </p:nvPr>
        </p:nvSpPr>
        <p:spPr/>
        <p:txBody>
          <a:bodyPr/>
          <a:lstStyle/>
          <a:p>
            <a:pPr>
              <a:defRPr/>
            </a:pPr>
            <a:fld id="{DA7F9CF8-9195-493B-8FE3-C09DDFEDBF86}" type="slidenum">
              <a:rPr lang="en-US"/>
              <a:pPr>
                <a:defRPr/>
              </a:pPr>
              <a:t>27</a:t>
            </a:fld>
            <a:endParaRPr lang="en-US" dirty="0"/>
          </a:p>
        </p:txBody>
      </p:sp>
    </p:spTree>
  </p:cSld>
  <p:clrMapOvr>
    <a:masterClrMapping/>
  </p:clrMapOvr>
  <p:transition spd="med" advTm="35000">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5000" r="-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t>Section 1: Political Reconstruction</a:t>
            </a:r>
            <a:endParaRPr lang="en-US" dirty="0"/>
          </a:p>
        </p:txBody>
      </p:sp>
      <p:sp>
        <p:nvSpPr>
          <p:cNvPr id="19459" name="Content Placeholder 2"/>
          <p:cNvSpPr>
            <a:spLocks noGrp="1"/>
          </p:cNvSpPr>
          <p:nvPr>
            <p:ph idx="1"/>
          </p:nvPr>
        </p:nvSpPr>
        <p:spPr/>
        <p:txBody>
          <a:bodyPr/>
          <a:lstStyle/>
          <a:p>
            <a:r>
              <a:rPr lang="en-US" smtClean="0"/>
              <a:t>Essential Question</a:t>
            </a:r>
          </a:p>
          <a:p>
            <a:pPr lvl="1">
              <a:buFont typeface="Arial" charset="0"/>
              <a:buChar char="•"/>
            </a:pPr>
            <a:r>
              <a:rPr lang="en-US" smtClean="0"/>
              <a:t>How did the Union and the former Confederacy recombine after the Civil War to become one nation?</a:t>
            </a:r>
          </a:p>
        </p:txBody>
      </p:sp>
      <p:sp>
        <p:nvSpPr>
          <p:cNvPr id="4" name="Slide Number Placeholder 3"/>
          <p:cNvSpPr>
            <a:spLocks noGrp="1"/>
          </p:cNvSpPr>
          <p:nvPr>
            <p:ph type="sldNum" sz="quarter" idx="12"/>
          </p:nvPr>
        </p:nvSpPr>
        <p:spPr/>
        <p:txBody>
          <a:bodyPr/>
          <a:lstStyle/>
          <a:p>
            <a:pPr>
              <a:defRPr/>
            </a:pPr>
            <a:fld id="{652E585E-2600-4964-8AFB-D12D46AA624A}" type="slidenum">
              <a:rPr lang="en-US"/>
              <a:pPr>
                <a:defRPr/>
              </a:pPr>
              <a:t>3</a:t>
            </a:fld>
            <a:endParaRPr lang="en-US" dirty="0"/>
          </a:p>
        </p:txBody>
      </p:sp>
    </p:spTree>
  </p:cSld>
  <p:clrMapOvr>
    <a:masterClrMapping/>
  </p:clrMapOvr>
  <p:transition spd="med" advTm="35000">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t>Section 1: Political Reconstruction</a:t>
            </a:r>
            <a:endParaRPr lang="en-US" dirty="0"/>
          </a:p>
        </p:txBody>
      </p:sp>
      <p:sp>
        <p:nvSpPr>
          <p:cNvPr id="3" name="Content Placeholder 2"/>
          <p:cNvSpPr>
            <a:spLocks noGrp="1"/>
          </p:cNvSpPr>
          <p:nvPr>
            <p:ph idx="1"/>
          </p:nvPr>
        </p:nvSpPr>
        <p:spPr>
          <a:xfrm>
            <a:off x="457200" y="1371600"/>
            <a:ext cx="8229600" cy="4754563"/>
          </a:xfrm>
        </p:spPr>
        <p:txBody>
          <a:bodyPr rtlCol="0">
            <a:normAutofit fontScale="85000" lnSpcReduction="20000"/>
          </a:bodyPr>
          <a:lstStyle/>
          <a:p>
            <a:pPr fontAlgn="auto">
              <a:spcAft>
                <a:spcPts val="0"/>
              </a:spcAft>
              <a:defRPr/>
            </a:pPr>
            <a:r>
              <a:rPr lang="en-US" dirty="0" smtClean="0"/>
              <a:t>What terms do I need to know? </a:t>
            </a:r>
          </a:p>
          <a:p>
            <a:pPr lvl="1" fontAlgn="auto">
              <a:spcAft>
                <a:spcPts val="0"/>
              </a:spcAft>
              <a:defRPr/>
            </a:pPr>
            <a:r>
              <a:rPr lang="en-US" dirty="0" smtClean="0"/>
              <a:t>freedmen</a:t>
            </a:r>
          </a:p>
          <a:p>
            <a:pPr lvl="1" fontAlgn="auto">
              <a:spcAft>
                <a:spcPts val="0"/>
              </a:spcAft>
              <a:defRPr/>
            </a:pPr>
            <a:r>
              <a:rPr lang="en-US" dirty="0" smtClean="0"/>
              <a:t>Thirteenth Amendment</a:t>
            </a:r>
          </a:p>
          <a:p>
            <a:pPr lvl="1" fontAlgn="auto">
              <a:spcAft>
                <a:spcPts val="0"/>
              </a:spcAft>
              <a:defRPr/>
            </a:pPr>
            <a:r>
              <a:rPr lang="en-US" dirty="0" smtClean="0"/>
              <a:t>Black Codes</a:t>
            </a:r>
          </a:p>
          <a:p>
            <a:pPr lvl="1" fontAlgn="auto">
              <a:spcAft>
                <a:spcPts val="0"/>
              </a:spcAft>
              <a:defRPr/>
            </a:pPr>
            <a:r>
              <a:rPr lang="en-US" dirty="0" smtClean="0"/>
              <a:t>Fourteen Amendment</a:t>
            </a:r>
          </a:p>
          <a:p>
            <a:pPr lvl="1" fontAlgn="auto">
              <a:spcAft>
                <a:spcPts val="0"/>
              </a:spcAft>
              <a:defRPr/>
            </a:pPr>
            <a:r>
              <a:rPr lang="en-US" dirty="0" smtClean="0"/>
              <a:t>carpetbagger</a:t>
            </a:r>
          </a:p>
          <a:p>
            <a:pPr lvl="1" fontAlgn="auto">
              <a:spcAft>
                <a:spcPts val="0"/>
              </a:spcAft>
              <a:defRPr/>
            </a:pPr>
            <a:r>
              <a:rPr lang="en-US" dirty="0" smtClean="0"/>
              <a:t>scalawag</a:t>
            </a:r>
          </a:p>
          <a:p>
            <a:pPr lvl="1" fontAlgn="auto">
              <a:spcAft>
                <a:spcPts val="0"/>
              </a:spcAft>
              <a:defRPr/>
            </a:pPr>
            <a:r>
              <a:rPr lang="en-US" dirty="0" smtClean="0"/>
              <a:t>Ku Klux Klan</a:t>
            </a:r>
          </a:p>
          <a:p>
            <a:pPr lvl="1" fontAlgn="auto">
              <a:spcAft>
                <a:spcPts val="0"/>
              </a:spcAft>
              <a:defRPr/>
            </a:pPr>
            <a:r>
              <a:rPr lang="en-US" dirty="0" smtClean="0"/>
              <a:t>Fifteenth Amendment</a:t>
            </a:r>
          </a:p>
          <a:p>
            <a:pPr lvl="1" fontAlgn="auto">
              <a:spcAft>
                <a:spcPts val="0"/>
              </a:spcAft>
              <a:defRPr/>
            </a:pPr>
            <a:r>
              <a:rPr lang="en-US" dirty="0" smtClean="0"/>
              <a:t>Redeemers</a:t>
            </a:r>
          </a:p>
          <a:p>
            <a:pPr lvl="1" fontAlgn="auto">
              <a:spcAft>
                <a:spcPts val="0"/>
              </a:spcAft>
              <a:defRPr/>
            </a:pPr>
            <a:r>
              <a:rPr lang="en-US" dirty="0" smtClean="0"/>
              <a:t>poll tax</a:t>
            </a:r>
          </a:p>
          <a:p>
            <a:pPr lvl="1" fontAlgn="auto">
              <a:spcAft>
                <a:spcPts val="0"/>
              </a:spcAft>
              <a:defRPr/>
            </a:pPr>
            <a:r>
              <a:rPr lang="en-US" dirty="0" smtClean="0"/>
              <a:t>discrimination</a:t>
            </a:r>
          </a:p>
          <a:p>
            <a:pPr lvl="1" fontAlgn="auto">
              <a:spcAft>
                <a:spcPts val="0"/>
              </a:spcAft>
              <a:defRPr/>
            </a:pPr>
            <a:endParaRPr lang="en-US" dirty="0"/>
          </a:p>
        </p:txBody>
      </p:sp>
      <p:sp>
        <p:nvSpPr>
          <p:cNvPr id="4" name="Slide Number Placeholder 3"/>
          <p:cNvSpPr>
            <a:spLocks noGrp="1"/>
          </p:cNvSpPr>
          <p:nvPr>
            <p:ph type="sldNum" sz="quarter" idx="12"/>
          </p:nvPr>
        </p:nvSpPr>
        <p:spPr/>
        <p:txBody>
          <a:bodyPr/>
          <a:lstStyle/>
          <a:p>
            <a:pPr>
              <a:defRPr/>
            </a:pPr>
            <a:fld id="{F78F775F-96C4-490E-AF51-4DB9BC3AB8E7}" type="slidenum">
              <a:rPr lang="en-US"/>
              <a:pPr>
                <a:defRPr/>
              </a:pPr>
              <a:t>4</a:t>
            </a:fld>
            <a:endParaRPr lang="en-US" dirty="0"/>
          </a:p>
        </p:txBody>
      </p:sp>
    </p:spTree>
  </p:cSld>
  <p:clrMapOvr>
    <a:masterClrMapping/>
  </p:clrMapOvr>
  <p:transition spd="med" advTm="35000">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1143000"/>
          </a:xfrm>
        </p:spPr>
        <p:txBody>
          <a:bodyPr rtlCol="0">
            <a:normAutofit/>
          </a:bodyPr>
          <a:lstStyle/>
          <a:p>
            <a:pPr fontAlgn="auto">
              <a:spcAft>
                <a:spcPts val="0"/>
              </a:spcAft>
              <a:defRPr/>
            </a:pPr>
            <a:r>
              <a:rPr lang="en-US" dirty="0" smtClean="0"/>
              <a:t>Political Reconstruction</a:t>
            </a:r>
            <a:endParaRPr lang="en-US" dirty="0"/>
          </a:p>
        </p:txBody>
      </p:sp>
      <p:sp>
        <p:nvSpPr>
          <p:cNvPr id="23554" name="Content Placeholder 5"/>
          <p:cNvSpPr>
            <a:spLocks noGrp="1"/>
          </p:cNvSpPr>
          <p:nvPr>
            <p:ph idx="1"/>
          </p:nvPr>
        </p:nvSpPr>
        <p:spPr>
          <a:xfrm>
            <a:off x="762000" y="1066800"/>
            <a:ext cx="8382000" cy="5791200"/>
          </a:xfrm>
        </p:spPr>
        <p:txBody>
          <a:bodyPr/>
          <a:lstStyle/>
          <a:p>
            <a:r>
              <a:rPr lang="en-US" smtClean="0"/>
              <a:t>A major issue at the end of the Civil War centered on how to recombine the Union and the former Confederacy.</a:t>
            </a:r>
          </a:p>
          <a:p>
            <a:r>
              <a:rPr lang="en-US" smtClean="0"/>
              <a:t>The national government sought to reunite the former rebel states with the northern states. It wanted to construct loyal governments in those states.</a:t>
            </a:r>
          </a:p>
          <a:p>
            <a:r>
              <a:rPr lang="en-US" smtClean="0"/>
              <a:t>Some Georgians wanted the state to be much like it was before the war. Others wanted Georgia to go in a new direction. </a:t>
            </a:r>
          </a:p>
          <a:p>
            <a:endParaRPr lang="en-US" smtClean="0"/>
          </a:p>
          <a:p>
            <a:endParaRPr lang="en-US" smtClean="0"/>
          </a:p>
        </p:txBody>
      </p:sp>
      <p:sp>
        <p:nvSpPr>
          <p:cNvPr id="4" name="Slide Number Placeholder 3"/>
          <p:cNvSpPr>
            <a:spLocks noGrp="1"/>
          </p:cNvSpPr>
          <p:nvPr>
            <p:ph type="sldNum" sz="quarter" idx="12"/>
          </p:nvPr>
        </p:nvSpPr>
        <p:spPr/>
        <p:txBody>
          <a:bodyPr/>
          <a:lstStyle/>
          <a:p>
            <a:pPr>
              <a:defRPr/>
            </a:pPr>
            <a:fld id="{B5A4A136-2E00-46F3-B0D0-15D49166C0E9}" type="slidenum">
              <a:rPr lang="en-US"/>
              <a:pPr>
                <a:defRPr/>
              </a:pPr>
              <a:t>5</a:t>
            </a:fld>
            <a:endParaRPr lang="en-US" dirty="0"/>
          </a:p>
        </p:txBody>
      </p:sp>
    </p:spTree>
  </p:cSld>
  <p:clrMapOvr>
    <a:masterClrMapping/>
  </p:clrMapOvr>
  <p:transition spd="med" advTm="35000">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914400"/>
          </a:xfrm>
        </p:spPr>
        <p:txBody>
          <a:bodyPr rtlCol="0">
            <a:normAutofit/>
          </a:bodyPr>
          <a:lstStyle/>
          <a:p>
            <a:pPr fontAlgn="auto">
              <a:spcAft>
                <a:spcPts val="0"/>
              </a:spcAft>
              <a:defRPr/>
            </a:pPr>
            <a:r>
              <a:rPr lang="en-US" dirty="0" smtClean="0"/>
              <a:t>Presidential Reconstruction</a:t>
            </a:r>
            <a:endParaRPr lang="en-US" dirty="0"/>
          </a:p>
        </p:txBody>
      </p:sp>
      <p:sp>
        <p:nvSpPr>
          <p:cNvPr id="6" name="Content Placeholder 5"/>
          <p:cNvSpPr>
            <a:spLocks noGrp="1"/>
          </p:cNvSpPr>
          <p:nvPr>
            <p:ph idx="1"/>
          </p:nvPr>
        </p:nvSpPr>
        <p:spPr>
          <a:xfrm>
            <a:off x="574675" y="838200"/>
            <a:ext cx="8610600" cy="6019800"/>
          </a:xfrm>
        </p:spPr>
        <p:txBody>
          <a:bodyPr rtlCol="0">
            <a:normAutofit fontScale="77500" lnSpcReduction="20000"/>
          </a:bodyPr>
          <a:lstStyle/>
          <a:p>
            <a:pPr fontAlgn="auto">
              <a:spcAft>
                <a:spcPts val="0"/>
              </a:spcAft>
              <a:defRPr/>
            </a:pPr>
            <a:r>
              <a:rPr lang="en-US" dirty="0" smtClean="0"/>
              <a:t>Lincoln’s Reconstruction Plan proposed to allow former Confederate states to form new governments after 10 percent of its voters took an oath of loyalty to the United States. Congress pressed for 50 percent, but the Congressional version did not become law.</a:t>
            </a:r>
          </a:p>
          <a:p>
            <a:pPr fontAlgn="auto">
              <a:spcAft>
                <a:spcPts val="0"/>
              </a:spcAft>
              <a:defRPr/>
            </a:pPr>
            <a:r>
              <a:rPr lang="en-US" dirty="0" smtClean="0"/>
              <a:t>Lincoln was assassinated in Washington, DC in April 1865. Lincoln’s Vice President Andrew Johnson was sworn in as President.</a:t>
            </a:r>
          </a:p>
          <a:p>
            <a:pPr fontAlgn="auto">
              <a:spcAft>
                <a:spcPts val="0"/>
              </a:spcAft>
              <a:defRPr/>
            </a:pPr>
            <a:r>
              <a:rPr lang="en-US" dirty="0" smtClean="0"/>
              <a:t>The </a:t>
            </a:r>
            <a:r>
              <a:rPr lang="en-US" b="1" dirty="0" smtClean="0"/>
              <a:t>Thirteenth Amendment </a:t>
            </a:r>
            <a:r>
              <a:rPr lang="en-US" dirty="0" smtClean="0"/>
              <a:t>to the U.S. Constitution made it illegal for anyone to be held in slavery. </a:t>
            </a:r>
          </a:p>
          <a:p>
            <a:pPr fontAlgn="auto">
              <a:spcAft>
                <a:spcPts val="0"/>
              </a:spcAft>
              <a:defRPr/>
            </a:pPr>
            <a:r>
              <a:rPr lang="en-US" dirty="0" smtClean="0"/>
              <a:t>In November 1865, Georgia’s General Assembly passed </a:t>
            </a:r>
            <a:r>
              <a:rPr lang="en-US" b="1" dirty="0" smtClean="0"/>
              <a:t>Black Codes</a:t>
            </a:r>
            <a:r>
              <a:rPr lang="en-US" dirty="0" smtClean="0"/>
              <a:t> which denied freedmen (free black citizens) the right to vote, serve on juries, testify against whites, or marry a white person. Georgia’s Black Codes were milder than in many other Southern states.</a:t>
            </a:r>
          </a:p>
          <a:p>
            <a:pPr fontAlgn="auto">
              <a:spcAft>
                <a:spcPts val="0"/>
              </a:spcAft>
              <a:defRPr/>
            </a:pPr>
            <a:r>
              <a:rPr lang="en-US" dirty="0" smtClean="0"/>
              <a:t>Northern senators and congressman opposed the Black Codes, arguing that the codes tried to recreate a system close to slavery.</a:t>
            </a:r>
          </a:p>
        </p:txBody>
      </p:sp>
      <p:sp>
        <p:nvSpPr>
          <p:cNvPr id="4" name="Slide Number Placeholder 3"/>
          <p:cNvSpPr>
            <a:spLocks noGrp="1"/>
          </p:cNvSpPr>
          <p:nvPr>
            <p:ph type="sldNum" sz="quarter" idx="12"/>
          </p:nvPr>
        </p:nvSpPr>
        <p:spPr/>
        <p:txBody>
          <a:bodyPr/>
          <a:lstStyle/>
          <a:p>
            <a:pPr>
              <a:defRPr/>
            </a:pPr>
            <a:fld id="{A95E32E7-9C43-47C7-960D-BDD313E0AF26}" type="slidenum">
              <a:rPr lang="en-US"/>
              <a:pPr>
                <a:defRPr/>
              </a:pPr>
              <a:t>6</a:t>
            </a:fld>
            <a:endParaRPr lang="en-US" dirty="0"/>
          </a:p>
        </p:txBody>
      </p:sp>
    </p:spTree>
  </p:cSld>
  <p:clrMapOvr>
    <a:masterClrMapping/>
  </p:clrMapOvr>
  <p:transition spd="med" advTm="35000">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1066800"/>
          </a:xfrm>
        </p:spPr>
        <p:txBody>
          <a:bodyPr rtlCol="0">
            <a:normAutofit/>
          </a:bodyPr>
          <a:lstStyle/>
          <a:p>
            <a:pPr fontAlgn="auto">
              <a:spcAft>
                <a:spcPts val="0"/>
              </a:spcAft>
              <a:defRPr/>
            </a:pPr>
            <a:r>
              <a:rPr lang="en-US" dirty="0" smtClean="0"/>
              <a:t>Congressional Reconstruction</a:t>
            </a:r>
            <a:endParaRPr lang="en-US" dirty="0"/>
          </a:p>
        </p:txBody>
      </p:sp>
      <p:sp>
        <p:nvSpPr>
          <p:cNvPr id="27650" name="Content Placeholder 5"/>
          <p:cNvSpPr>
            <a:spLocks noGrp="1"/>
          </p:cNvSpPr>
          <p:nvPr>
            <p:ph idx="1"/>
          </p:nvPr>
        </p:nvSpPr>
        <p:spPr>
          <a:xfrm>
            <a:off x="533400" y="1066800"/>
            <a:ext cx="8610600" cy="5791200"/>
          </a:xfrm>
        </p:spPr>
        <p:txBody>
          <a:bodyPr/>
          <a:lstStyle/>
          <a:p>
            <a:r>
              <a:rPr lang="en-US" smtClean="0"/>
              <a:t>The </a:t>
            </a:r>
            <a:r>
              <a:rPr lang="en-US" b="1" smtClean="0"/>
              <a:t>Fourteenth Amendment </a:t>
            </a:r>
            <a:r>
              <a:rPr lang="en-US" smtClean="0"/>
              <a:t>(1866) guaranteed citizen rights to anyone born in the United States.</a:t>
            </a:r>
          </a:p>
          <a:p>
            <a:r>
              <a:rPr lang="en-US" smtClean="0"/>
              <a:t>Former Confederate states (except Tennessee) rejected the Fourteenth Amendment, and only Tennessee was readmitted into the Union.</a:t>
            </a:r>
          </a:p>
          <a:p>
            <a:r>
              <a:rPr lang="en-US" smtClean="0"/>
              <a:t>Georgia and other former Confederate states were divided into military districts; white citizens and male freedmen registered to vote and new state constitutions were written.</a:t>
            </a:r>
          </a:p>
          <a:p>
            <a:endParaRPr lang="en-US" smtClean="0"/>
          </a:p>
          <a:p>
            <a:endParaRPr lang="en-US" smtClean="0"/>
          </a:p>
          <a:p>
            <a:endParaRPr lang="en-US" smtClean="0"/>
          </a:p>
        </p:txBody>
      </p:sp>
      <p:sp>
        <p:nvSpPr>
          <p:cNvPr id="4" name="Slide Number Placeholder 3"/>
          <p:cNvSpPr>
            <a:spLocks noGrp="1"/>
          </p:cNvSpPr>
          <p:nvPr>
            <p:ph type="sldNum" sz="quarter" idx="12"/>
          </p:nvPr>
        </p:nvSpPr>
        <p:spPr/>
        <p:txBody>
          <a:bodyPr/>
          <a:lstStyle/>
          <a:p>
            <a:pPr>
              <a:defRPr/>
            </a:pPr>
            <a:fld id="{FF8B314A-799D-43B7-9A6D-2BC31D7D5914}" type="slidenum">
              <a:rPr lang="en-US"/>
              <a:pPr>
                <a:defRPr/>
              </a:pPr>
              <a:t>7</a:t>
            </a:fld>
            <a:endParaRPr lang="en-US" dirty="0"/>
          </a:p>
        </p:txBody>
      </p:sp>
    </p:spTree>
  </p:cSld>
  <p:clrMapOvr>
    <a:masterClrMapping/>
  </p:clrMapOvr>
  <p:transition spd="med" advTm="35000">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9698" name="Title 1"/>
          <p:cNvSpPr>
            <a:spLocks noGrp="1"/>
          </p:cNvSpPr>
          <p:nvPr>
            <p:ph type="title"/>
          </p:nvPr>
        </p:nvSpPr>
        <p:spPr>
          <a:xfrm>
            <a:off x="228600" y="228600"/>
            <a:ext cx="7315200" cy="685800"/>
          </a:xfrm>
        </p:spPr>
        <p:txBody>
          <a:bodyPr/>
          <a:lstStyle/>
          <a:p>
            <a:pPr algn="l"/>
            <a:r>
              <a:rPr lang="en-US" sz="3600" b="1" smtClean="0">
                <a:solidFill>
                  <a:schemeClr val="bg1"/>
                </a:solidFill>
              </a:rPr>
              <a:t>Military Reconstruction Districts</a:t>
            </a:r>
          </a:p>
        </p:txBody>
      </p:sp>
      <p:sp>
        <p:nvSpPr>
          <p:cNvPr id="3" name="Slide Number Placeholder 2"/>
          <p:cNvSpPr>
            <a:spLocks noGrp="1"/>
          </p:cNvSpPr>
          <p:nvPr>
            <p:ph type="sldNum" sz="quarter" idx="12"/>
          </p:nvPr>
        </p:nvSpPr>
        <p:spPr/>
        <p:txBody>
          <a:bodyPr/>
          <a:lstStyle/>
          <a:p>
            <a:pPr>
              <a:defRPr/>
            </a:pPr>
            <a:fld id="{A00ACED5-6AC1-46C3-8157-7D919B707994}" type="slidenum">
              <a:rPr lang="en-US"/>
              <a:pPr>
                <a:defRPr/>
              </a:pPr>
              <a:t>8</a:t>
            </a:fld>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1638795" y="1143000"/>
            <a:ext cx="6737861" cy="4495800"/>
          </a:xfrm>
          <a:prstGeom prst="roundRect">
            <a:avLst>
              <a:gd name="adj" fmla="val 8594"/>
            </a:avLst>
          </a:prstGeom>
          <a:solidFill>
            <a:srgbClr val="FFFFFF">
              <a:shade val="85000"/>
            </a:srgbClr>
          </a:solidFill>
          <a:ln>
            <a:noFill/>
          </a:ln>
          <a:effectLst>
            <a:reflection blurRad="6350" stA="50000" endA="300" endPos="38500" dist="50800" dir="5400000" sy="-100000" algn="bl" rotWithShape="0"/>
          </a:effectLst>
        </p:spPr>
      </p:pic>
    </p:spTree>
  </p:cSld>
  <p:clrMapOvr>
    <a:masterClrMapping/>
  </p:clrMapOvr>
  <p:transition spd="med" advTm="35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0-#ppt_w/2"/>
                                          </p:val>
                                        </p:tav>
                                        <p:tav tm="100000">
                                          <p:val>
                                            <p:strVal val="#ppt_x"/>
                                          </p:val>
                                        </p:tav>
                                      </p:tavLst>
                                    </p:anim>
                                    <p:anim calcmode="lin" valueType="num">
                                      <p:cBhvr additive="base">
                                        <p:cTn id="8" dur="500" fill="hold"/>
                                        <p:tgtEl>
                                          <p:spTgt spid="10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382000" cy="914400"/>
          </a:xfrm>
        </p:spPr>
        <p:txBody>
          <a:bodyPr rtlCol="0">
            <a:normAutofit fontScale="90000"/>
          </a:bodyPr>
          <a:lstStyle/>
          <a:p>
            <a:pPr fontAlgn="auto">
              <a:spcAft>
                <a:spcPts val="0"/>
              </a:spcAft>
              <a:defRPr/>
            </a:pPr>
            <a:r>
              <a:rPr lang="en-US" dirty="0" smtClean="0"/>
              <a:t>The Constitutional Convention of 1867</a:t>
            </a:r>
            <a:endParaRPr lang="en-US" dirty="0"/>
          </a:p>
        </p:txBody>
      </p:sp>
      <p:sp>
        <p:nvSpPr>
          <p:cNvPr id="6" name="Content Placeholder 5"/>
          <p:cNvSpPr>
            <a:spLocks noGrp="1"/>
          </p:cNvSpPr>
          <p:nvPr>
            <p:ph idx="1"/>
          </p:nvPr>
        </p:nvSpPr>
        <p:spPr>
          <a:xfrm>
            <a:off x="609600" y="914400"/>
            <a:ext cx="8534400" cy="5715000"/>
          </a:xfrm>
        </p:spPr>
        <p:txBody>
          <a:bodyPr rtlCol="0">
            <a:normAutofit fontScale="92500" lnSpcReduction="10000"/>
          </a:bodyPr>
          <a:lstStyle/>
          <a:p>
            <a:pPr fontAlgn="auto">
              <a:spcAft>
                <a:spcPts val="0"/>
              </a:spcAft>
              <a:defRPr/>
            </a:pPr>
            <a:r>
              <a:rPr lang="en-US" dirty="0" smtClean="0"/>
              <a:t>Many conservative whites boycotted the constitutional convention in Georgia.</a:t>
            </a:r>
          </a:p>
          <a:p>
            <a:pPr fontAlgn="auto">
              <a:spcAft>
                <a:spcPts val="0"/>
              </a:spcAft>
              <a:defRPr/>
            </a:pPr>
            <a:r>
              <a:rPr lang="en-US" dirty="0" smtClean="0"/>
              <a:t>A new Republican Party of Georgia was formed. The party included African Americans, northerners who had come South (nicknamed </a:t>
            </a:r>
            <a:r>
              <a:rPr lang="en-US" b="1" dirty="0" smtClean="0"/>
              <a:t>carpetbaggers</a:t>
            </a:r>
            <a:r>
              <a:rPr lang="en-US" dirty="0" smtClean="0"/>
              <a:t> by opponents), and some southern whites (negatively nicknamed </a:t>
            </a:r>
            <a:r>
              <a:rPr lang="en-US" b="1" dirty="0" smtClean="0"/>
              <a:t>scalawags</a:t>
            </a:r>
            <a:r>
              <a:rPr lang="en-US" dirty="0" smtClean="0"/>
              <a:t>).</a:t>
            </a:r>
          </a:p>
          <a:p>
            <a:pPr fontAlgn="auto">
              <a:spcAft>
                <a:spcPts val="0"/>
              </a:spcAft>
              <a:defRPr/>
            </a:pPr>
            <a:r>
              <a:rPr lang="en-US" dirty="0" smtClean="0"/>
              <a:t>The new Georgia constitution established free public schools for all of Georgia’s children and guaranteed African American men the right to vote.</a:t>
            </a:r>
          </a:p>
          <a:p>
            <a:pPr fontAlgn="auto">
              <a:spcAft>
                <a:spcPts val="0"/>
              </a:spcAft>
              <a:defRPr/>
            </a:pPr>
            <a:r>
              <a:rPr lang="en-US" dirty="0" smtClean="0"/>
              <a:t>In July 1868, the new Georgia legislature ratified the Fourteenth Amendment; Georgia was allowed to rejoin the Union.</a:t>
            </a:r>
          </a:p>
          <a:p>
            <a:pPr fontAlgn="auto">
              <a:spcAft>
                <a:spcPts val="0"/>
              </a:spcAft>
              <a:defRPr/>
            </a:pPr>
            <a:endParaRPr lang="en-US" dirty="0" smtClean="0"/>
          </a:p>
          <a:p>
            <a:pPr fontAlgn="auto">
              <a:spcAft>
                <a:spcPts val="0"/>
              </a:spcAft>
              <a:defRPr/>
            </a:pPr>
            <a:endParaRPr lang="en-US" dirty="0"/>
          </a:p>
        </p:txBody>
      </p:sp>
      <p:sp>
        <p:nvSpPr>
          <p:cNvPr id="4" name="Slide Number Placeholder 3"/>
          <p:cNvSpPr>
            <a:spLocks noGrp="1"/>
          </p:cNvSpPr>
          <p:nvPr>
            <p:ph type="sldNum" sz="quarter" idx="12"/>
          </p:nvPr>
        </p:nvSpPr>
        <p:spPr/>
        <p:txBody>
          <a:bodyPr/>
          <a:lstStyle/>
          <a:p>
            <a:pPr>
              <a:defRPr/>
            </a:pPr>
            <a:fld id="{98CAF4B4-C51E-4D2E-B171-A4FF1FF62F85}" type="slidenum">
              <a:rPr lang="en-US"/>
              <a:pPr>
                <a:defRPr/>
              </a:pPr>
              <a:t>9</a:t>
            </a:fld>
            <a:endParaRPr lang="en-US" dirty="0"/>
          </a:p>
        </p:txBody>
      </p:sp>
    </p:spTree>
  </p:cSld>
  <p:clrMapOvr>
    <a:masterClrMapping/>
  </p:clrMapOvr>
  <p:transition spd="med" advTm="35000">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0000"/>
      </a:hlink>
      <a:folHlink>
        <a:srgbClr val="FF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2303</TotalTime>
  <Words>1862</Words>
  <Application>Microsoft Office PowerPoint</Application>
  <PresentationFormat>On-screen Show (4:3)</PresentationFormat>
  <Paragraphs>214</Paragraphs>
  <Slides>27</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Wingdings</vt:lpstr>
      <vt:lpstr>Office Theme</vt:lpstr>
      <vt:lpstr>PowerPoint Presentation</vt:lpstr>
      <vt:lpstr>PowerPoint Presentation</vt:lpstr>
      <vt:lpstr>Section 1: Political Reconstruction</vt:lpstr>
      <vt:lpstr>Section 1: Political Reconstruction</vt:lpstr>
      <vt:lpstr>Political Reconstruction</vt:lpstr>
      <vt:lpstr>Presidential Reconstruction</vt:lpstr>
      <vt:lpstr>Congressional Reconstruction</vt:lpstr>
      <vt:lpstr>Military Reconstruction Districts</vt:lpstr>
      <vt:lpstr>The Constitutional Convention of 1867</vt:lpstr>
      <vt:lpstr>African American Legislators </vt:lpstr>
      <vt:lpstr>The Ku Klux Klan</vt:lpstr>
      <vt:lpstr>Military Reconstruction Again</vt:lpstr>
      <vt:lpstr>Redeemers and Independents</vt:lpstr>
      <vt:lpstr>The End of Reconstruction</vt:lpstr>
      <vt:lpstr>Section 2: Economic and Social Reconstruction </vt:lpstr>
      <vt:lpstr>Section 2: Economic and Social Reconstruction </vt:lpstr>
      <vt:lpstr>Economic and Social Reconstruction</vt:lpstr>
      <vt:lpstr>The Freedmen’s Bureau</vt:lpstr>
      <vt:lpstr>Agriculture</vt:lpstr>
      <vt:lpstr>PowerPoint Presentation</vt:lpstr>
      <vt:lpstr>PowerPoint Presentation</vt:lpstr>
      <vt:lpstr>Commerce, Industry, and Transportation</vt:lpstr>
      <vt:lpstr>Religion, Education, and Culture</vt:lpstr>
      <vt:lpstr>Religion</vt:lpstr>
      <vt:lpstr>Education</vt:lpstr>
      <vt:lpstr>An Evaluation of Reconstruction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Georgia: Its Heritage and Its Promises</dc:title>
  <dc:subject>©2010 Clairmont Press</dc:subject>
  <dc:creator>Emmett Mullins, Ed.D.</dc:creator>
  <cp:lastModifiedBy>David Dorsey</cp:lastModifiedBy>
  <cp:revision>243</cp:revision>
  <dcterms:created xsi:type="dcterms:W3CDTF">2010-06-02T19:20:05Z</dcterms:created>
  <dcterms:modified xsi:type="dcterms:W3CDTF">2018-01-11T12:58:23Z</dcterms:modified>
</cp:coreProperties>
</file>