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2"/>
  </p:notesMasterIdLst>
  <p:handoutMasterIdLst>
    <p:handoutMasterId r:id="rId23"/>
  </p:handoutMasterIdLst>
  <p:sldIdLst>
    <p:sldId id="259" r:id="rId2"/>
    <p:sldId id="260" r:id="rId3"/>
    <p:sldId id="300" r:id="rId4"/>
    <p:sldId id="265" r:id="rId5"/>
    <p:sldId id="291" r:id="rId6"/>
    <p:sldId id="299" r:id="rId7"/>
    <p:sldId id="269" r:id="rId8"/>
    <p:sldId id="270" r:id="rId9"/>
    <p:sldId id="275" r:id="rId10"/>
    <p:sldId id="292" r:id="rId11"/>
    <p:sldId id="277" r:id="rId12"/>
    <p:sldId id="298" r:id="rId13"/>
    <p:sldId id="278" r:id="rId14"/>
    <p:sldId id="293" r:id="rId15"/>
    <p:sldId id="297" r:id="rId16"/>
    <p:sldId id="288" r:id="rId17"/>
    <p:sldId id="266" r:id="rId18"/>
    <p:sldId id="294" r:id="rId19"/>
    <p:sldId id="290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025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77" autoAdjust="0"/>
    <p:restoredTop sz="89046" autoAdjust="0"/>
  </p:normalViewPr>
  <p:slideViewPr>
    <p:cSldViewPr>
      <p:cViewPr varScale="1">
        <p:scale>
          <a:sx n="40" d="100"/>
          <a:sy n="40" d="100"/>
        </p:scale>
        <p:origin x="13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3126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3A19CD-9D74-41E9-B768-C71BE1364B6D}" type="datetimeFigureOut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2E7B5C-58A7-4F03-B666-B00A14710F1D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32546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CCB89C-0AB5-4304-9B4F-22E21E75F6E4}" type="datetimeFigureOut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AE612-DB33-4ACD-A8E0-BFDFE9CE382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26029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021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338075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55080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3830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679132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36590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846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4794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692548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84396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7337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387097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253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6073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2546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46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6919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7799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527267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E612-DB33-4ACD-A8E0-BFDFE9CE382C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04173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7B5C6-D1B1-40E7-92C2-35688AFCE806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1EFECC-825B-4F99-A3EC-A0C07B3BBC30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6A342D-3663-4314-8748-9C7FCDF47EEE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Font typeface="Wingdings" pitchFamily="2" charset="2"/>
              <a:buChar char="Ø"/>
              <a:defRPr/>
            </a:lvl1pPr>
            <a:lvl2pPr>
              <a:buFont typeface="Arial" pitchFamily="34" charset="0"/>
              <a:buChar char="•"/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1E1D8E-6A78-4443-9CD9-F9917DFF2FB3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 descr="flagsea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21090759">
            <a:off x="135052" y="5772148"/>
            <a:ext cx="838200" cy="859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052BF4-7315-4FC2-BE1D-02A46D1A101F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bg>
      <p:bgPr>
        <a:blipFill dpi="0" rotWithShape="1">
          <a:blip r:embed="rId2" cstate="print">
            <a:lum/>
          </a:blip>
          <a:srcRect/>
          <a:stretch>
            <a:fillRect l="-15000" r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Ø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buFont typeface="Wingdings" pitchFamily="2" charset="2"/>
              <a:buChar char="Ø"/>
              <a:defRPr sz="2800"/>
            </a:lvl1pPr>
            <a:lvl2pPr>
              <a:buFont typeface="Arial" pitchFamily="34" charset="0"/>
              <a:buChar char="•"/>
              <a:defRPr sz="2400"/>
            </a:lvl2pPr>
            <a:lvl3pPr>
              <a:buFont typeface="Wingdings" pitchFamily="2" charset="2"/>
              <a:buChar char="§"/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F4A8F-5FF0-4E9B-A497-22102E54C85B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Picture 8" descr="flagseal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 rot="21090759">
            <a:off x="135052" y="5772148"/>
            <a:ext cx="838200" cy="85969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uiExpand="1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buFont typeface="Wingdings" pitchFamily="2" charset="2"/>
              <a:buChar char="Ø"/>
              <a:defRPr sz="2000"/>
            </a:lvl2pPr>
            <a:lvl3pPr>
              <a:buFont typeface="Wingdings" pitchFamily="2" charset="2"/>
              <a:buChar char="§"/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1E323A-B8D5-45B9-B35F-ADAEA63C3436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3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4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4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5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5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  <p:bldP spid="6" grpId="0" build="p">
        <p:tmplLst>
          <p:tmpl lvl="1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6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0-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6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011D95-F6B5-4B1D-AF92-89458379A462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BF6CF3-186F-4D11-AB8D-EE38558330E9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53442-EFDB-4C9C-968E-4BB621ACE468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596944-0442-4C02-84CD-F90179411072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07B03F-48C8-45F4-B78D-F6ACE65D2EDB}" type="datetime1">
              <a:rPr lang="en-US" smtClean="0"/>
              <a:pPr/>
              <a:t>11/5/2018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5B92E-C504-4F72-91D6-D83D77D1C3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  <p:sldLayoutId id="2147483704" r:id="rId6"/>
    <p:sldLayoutId id="2147483705" r:id="rId7"/>
    <p:sldLayoutId id="2147483706" r:id="rId8"/>
    <p:sldLayoutId id="2147483707" r:id="rId9"/>
    <p:sldLayoutId id="2147483708" r:id="rId10"/>
    <p:sldLayoutId id="2147483709" r:id="rId11"/>
  </p:sldLayoutIdLst>
  <p:transition spd="med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istory.com/topics/prohibition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slide" Target="slide16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slide" Target="slide8.xml"/><Relationship Id="rId5" Type="http://schemas.openxmlformats.org/officeDocument/2006/relationships/slide" Target="slide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 cstate="print">
            <a:lum/>
          </a:blip>
          <a:srcRect/>
          <a:stretch>
            <a:fillRect l="-11000" t="-3000" r="-4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143000" y="789296"/>
            <a:ext cx="6837363" cy="5248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447800" y="4373940"/>
            <a:ext cx="655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18:</a:t>
            </a:r>
          </a:p>
          <a:p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Bourbons, Populists, and Progressives </a:t>
            </a:r>
          </a:p>
          <a:p>
            <a:r>
              <a:rPr lang="en-US" sz="32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STUDY PRESENTATION</a:t>
            </a:r>
            <a:endParaRPr lang="en-US" sz="3200" b="1" dirty="0">
              <a:solidFill>
                <a:schemeClr val="accent1">
                  <a:lumMod val="20000"/>
                  <a:lumOff val="8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 Box 4"/>
          <p:cNvSpPr txBox="1">
            <a:spLocks noChangeArrowheads="1"/>
          </p:cNvSpPr>
          <p:nvPr/>
        </p:nvSpPr>
        <p:spPr bwMode="auto">
          <a:xfrm>
            <a:off x="7543800" y="6613525"/>
            <a:ext cx="16002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© </a:t>
            </a:r>
            <a:r>
              <a:rPr lang="en-US" sz="10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2010 </a:t>
            </a:r>
            <a:r>
              <a:rPr lang="en-US" sz="1000" dirty="0">
                <a:effectLst>
                  <a:outerShdw blurRad="38100" dist="38100" dir="2700000" algn="tl">
                    <a:srgbClr val="C0C0C0"/>
                  </a:outerShdw>
                </a:effectLst>
                <a:latin typeface="Arial" charset="0"/>
              </a:rPr>
              <a:t>Clairmont Press</a:t>
            </a:r>
          </a:p>
        </p:txBody>
      </p:sp>
    </p:spTree>
    <p:custDataLst>
      <p:tags r:id="rId1"/>
    </p:custDataLst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Farmers’ Alliance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295400"/>
            <a:ext cx="83820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Farmers could gather for friendship and discuss common problems and issues.</a:t>
            </a:r>
          </a:p>
          <a:p>
            <a:r>
              <a:rPr lang="en-US" dirty="0" smtClean="0"/>
              <a:t>Farmers joined in cooperative buying stores, or </a:t>
            </a:r>
            <a:r>
              <a:rPr lang="en-US" b="1" dirty="0" smtClean="0"/>
              <a:t>co-ops</a:t>
            </a:r>
            <a:r>
              <a:rPr lang="en-US" dirty="0" smtClean="0"/>
              <a:t> to lower the price of goods.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Farmers’ Alliance </a:t>
            </a:r>
            <a:r>
              <a:rPr lang="en-US" dirty="0" smtClean="0"/>
              <a:t>in Georgia began to get involved in politics and sought reforms, including working for a </a:t>
            </a:r>
            <a:r>
              <a:rPr lang="en-US" b="1" dirty="0" smtClean="0"/>
              <a:t>graduated income tax </a:t>
            </a:r>
            <a:r>
              <a:rPr lang="en-US" dirty="0" smtClean="0"/>
              <a:t>so that wealthier Georgians would pay their “fair share” of income taxes. </a:t>
            </a:r>
          </a:p>
          <a:p>
            <a:r>
              <a:rPr lang="en-US" dirty="0" smtClean="0"/>
              <a:t>Alliance membership fell by the early 1890s, as farmers began to see the Alliance as politically ineffective.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People’s (Populist) Party (1/2)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990600"/>
            <a:ext cx="8534400" cy="5638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</a:t>
            </a:r>
            <a:r>
              <a:rPr lang="en-US" b="1" dirty="0" smtClean="0"/>
              <a:t> Populist Party </a:t>
            </a:r>
            <a:r>
              <a:rPr lang="en-US" dirty="0" smtClean="0"/>
              <a:t>believed in “rights and powers of the common people in their struggle with the privileged elite.”</a:t>
            </a:r>
          </a:p>
          <a:p>
            <a:r>
              <a:rPr lang="en-US" b="1" dirty="0" smtClean="0"/>
              <a:t>Tom Watson </a:t>
            </a:r>
            <a:r>
              <a:rPr lang="en-US" dirty="0" smtClean="0"/>
              <a:t>became a national Populist leader from Georgia, including being a Populist Party vice-presidential and presidential candidate. He supported public education and  the end of the convict lease system.</a:t>
            </a:r>
          </a:p>
          <a:p>
            <a:r>
              <a:rPr lang="en-US" dirty="0" smtClean="0"/>
              <a:t>Watson was elected to the U.S. House of Representatives in 1890, but later lost reelection.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The People’s (Populist) Party (2/2)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524000"/>
            <a:ext cx="8534400" cy="510540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Watson sponsored legislation creating </a:t>
            </a:r>
            <a:r>
              <a:rPr lang="en-US" sz="3600" b="1" dirty="0" smtClean="0"/>
              <a:t>RFD</a:t>
            </a:r>
            <a:r>
              <a:rPr lang="en-US" sz="3600" dirty="0" smtClean="0"/>
              <a:t> (Rural Free Delivery).</a:t>
            </a:r>
          </a:p>
          <a:p>
            <a:r>
              <a:rPr lang="en-US" sz="3600" dirty="0" smtClean="0"/>
              <a:t>The Populists tried to pass reforms that benefitted both black and white farmers.</a:t>
            </a:r>
          </a:p>
          <a:p>
            <a:r>
              <a:rPr lang="en-US" sz="3600" dirty="0" smtClean="0"/>
              <a:t>Democrats maintained most of the power during this time; in some places, voting fraud (dishonest voting) took place.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88306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One-Party Rule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066800"/>
            <a:ext cx="85344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Populism had stirred up racial tensions in Georgia. White Populists initially had appealed to African American farmers to join them, but that changed.</a:t>
            </a:r>
          </a:p>
          <a:p>
            <a:r>
              <a:rPr lang="en-US" dirty="0" smtClean="0"/>
              <a:t>A movement began to find ways to keep African Americans completely out of the political process in Georgia. </a:t>
            </a:r>
          </a:p>
          <a:p>
            <a:r>
              <a:rPr lang="en-US" dirty="0" smtClean="0"/>
              <a:t>As Populism ended, Georgia was basically a one-party state with the </a:t>
            </a:r>
            <a:r>
              <a:rPr lang="en-US" b="1" dirty="0" smtClean="0"/>
              <a:t>Democrats</a:t>
            </a:r>
            <a:r>
              <a:rPr lang="en-US" dirty="0" smtClean="0"/>
              <a:t> in firm control for decades.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County Unit System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066800"/>
            <a:ext cx="8534400" cy="5791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late 1890s, candidates in Democratic Party  primaries were chosen by the votes of each county, not by the overall popular vote (called </a:t>
            </a:r>
            <a:r>
              <a:rPr lang="en-US" b="1" dirty="0" smtClean="0"/>
              <a:t>county unit system</a:t>
            </a:r>
            <a:r>
              <a:rPr lang="en-US" dirty="0" smtClean="0"/>
              <a:t>).</a:t>
            </a:r>
          </a:p>
          <a:p>
            <a:r>
              <a:rPr lang="en-US" dirty="0" smtClean="0"/>
              <a:t>Rural counties always outvoted the urban counties because there were more rural counties.</a:t>
            </a:r>
          </a:p>
          <a:p>
            <a:r>
              <a:rPr lang="en-US" dirty="0" smtClean="0"/>
              <a:t>This system gave less-populated rural counties more political power than more populated counties (and generally kept power in the hands of rural whites). </a:t>
            </a:r>
          </a:p>
          <a:p>
            <a:r>
              <a:rPr lang="en-US" dirty="0" smtClean="0"/>
              <a:t>The county unit system didn’t change until 1962 after the U.S. Supreme Court ruled (</a:t>
            </a:r>
            <a:r>
              <a:rPr lang="en-US" b="1" i="1" dirty="0" smtClean="0"/>
              <a:t>Baker v. Carr</a:t>
            </a:r>
            <a:r>
              <a:rPr lang="en-US" dirty="0" smtClean="0"/>
              <a:t>) that each person’s vote should count equally.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7607" y="228600"/>
            <a:ext cx="8229600" cy="792162"/>
          </a:xfrm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Georgia’s County Unit System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15</a:t>
            </a:fld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406" y="1981200"/>
            <a:ext cx="7304002" cy="18478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6350" stA="50000" endA="300" endPos="38500" dist="50800" dir="5400000" sy="-100000" algn="bl" rotWithShape="0"/>
          </a:effectLst>
        </p:spPr>
      </p:pic>
      <p:sp>
        <p:nvSpPr>
          <p:cNvPr id="5" name="TextBox 4"/>
          <p:cNvSpPr txBox="1"/>
          <p:nvPr/>
        </p:nvSpPr>
        <p:spPr>
          <a:xfrm>
            <a:off x="762000" y="5029200"/>
            <a:ext cx="76608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 smtClean="0">
                <a:solidFill>
                  <a:schemeClr val="bg1"/>
                </a:solidFill>
              </a:rPr>
              <a:t>How might a state-wide election today have different results under this system? </a:t>
            </a:r>
            <a:endParaRPr lang="en-US" i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18, Section 3: Progressivism in Georgia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4000" dirty="0" smtClean="0"/>
              <a:t>Essential Question</a:t>
            </a:r>
          </a:p>
          <a:p>
            <a:pPr lvl="1"/>
            <a:r>
              <a:rPr lang="en-US" sz="3600" dirty="0" smtClean="0"/>
              <a:t>How did urban progressive reforms in Georgia develop after rural-centered populism faded?</a:t>
            </a:r>
          </a:p>
          <a:p>
            <a:r>
              <a:rPr lang="en-US" dirty="0"/>
              <a:t>What terms do I need to know? </a:t>
            </a:r>
          </a:p>
          <a:p>
            <a:pPr lvl="1"/>
            <a:r>
              <a:rPr lang="en-US" dirty="0"/>
              <a:t>progressivism</a:t>
            </a:r>
          </a:p>
          <a:p>
            <a:pPr lvl="1"/>
            <a:r>
              <a:rPr lang="en-US" dirty="0"/>
              <a:t>suffrage</a:t>
            </a:r>
          </a:p>
          <a:p>
            <a:pPr lvl="1"/>
            <a:r>
              <a:rPr lang="en-US" dirty="0"/>
              <a:t>Nineteenth Amendment</a:t>
            </a:r>
          </a:p>
          <a:p>
            <a:pPr marL="457200" lvl="1" indent="0">
              <a:buNone/>
            </a:pPr>
            <a:endParaRPr lang="en-US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Progressivism in Georgia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066800"/>
            <a:ext cx="8610600" cy="5334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Progressivism originated in the cities. Urban, middle class, educated men and women called for reforms. They identified problems brought on by industrialization and urbanization.</a:t>
            </a:r>
          </a:p>
          <a:p>
            <a:r>
              <a:rPr lang="en-US" dirty="0" smtClean="0"/>
              <a:t>Reform areas included child labor, prison reform, women’s </a:t>
            </a:r>
            <a:r>
              <a:rPr lang="en-US" b="1" dirty="0" smtClean="0"/>
              <a:t>suffrage</a:t>
            </a:r>
            <a:r>
              <a:rPr lang="en-US" dirty="0" smtClean="0"/>
              <a:t> and </a:t>
            </a:r>
            <a:r>
              <a:rPr lang="en-US" b="1" dirty="0" smtClean="0"/>
              <a:t>temperance</a:t>
            </a:r>
            <a:r>
              <a:rPr lang="en-US" dirty="0" smtClean="0"/>
              <a:t>/</a:t>
            </a:r>
            <a:r>
              <a:rPr lang="en-US" b="1" dirty="0" smtClean="0"/>
              <a:t>prohibition</a:t>
            </a:r>
            <a:r>
              <a:rPr lang="en-US" dirty="0" smtClean="0"/>
              <a:t>.</a:t>
            </a:r>
          </a:p>
          <a:p>
            <a:r>
              <a:rPr lang="en-US" dirty="0"/>
              <a:t> </a:t>
            </a: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www.history.com/topics/prohibition</a:t>
            </a:r>
            <a:endParaRPr lang="en-US" dirty="0" smtClean="0"/>
          </a:p>
          <a:p>
            <a:r>
              <a:rPr lang="en-US" dirty="0" smtClean="0"/>
              <a:t>The progressive movement in Georgia was more modest than in giant cities like New York. </a:t>
            </a:r>
          </a:p>
          <a:p>
            <a:r>
              <a:rPr lang="en-US" dirty="0" smtClean="0"/>
              <a:t>Women’s voting was the progressive idea that affected the most Georgians.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Governor Hoke Smith and Progressivism Reform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219200"/>
            <a:ext cx="8610600" cy="5181600"/>
          </a:xfrm>
        </p:spPr>
        <p:txBody>
          <a:bodyPr>
            <a:normAutofit/>
          </a:bodyPr>
          <a:lstStyle/>
          <a:p>
            <a:r>
              <a:rPr lang="en-US" dirty="0" smtClean="0"/>
              <a:t>Governor Hoke Smith was a reformer in the early 20</a:t>
            </a:r>
            <a:r>
              <a:rPr lang="en-US" baseline="30000" dirty="0" smtClean="0"/>
              <a:t>th</a:t>
            </a:r>
            <a:r>
              <a:rPr lang="en-US" dirty="0" smtClean="0"/>
              <a:t> century. He established the State Board of Education, increased school funding, and founded the juvenile court system.</a:t>
            </a:r>
          </a:p>
          <a:p>
            <a:r>
              <a:rPr lang="en-US" dirty="0" smtClean="0"/>
              <a:t>In 1908, Georgia ended the practice of leasing out prisoners to private businesses (convict lease system). Prisoners could still be used by governments to work on roads.</a:t>
            </a:r>
          </a:p>
          <a:p>
            <a:r>
              <a:rPr lang="en-US" dirty="0" smtClean="0"/>
              <a:t>Other progressive reforms established the state’s Department of Commerce and Labor.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>
          <a:xfrm>
            <a:off x="539088" y="152400"/>
            <a:ext cx="4572000" cy="67056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 smtClean="0"/>
              <a:t>Rebecca Latimer Felton </a:t>
            </a:r>
            <a:r>
              <a:rPr lang="en-US" dirty="0" smtClean="0"/>
              <a:t>worked hard for women’s right to vote (</a:t>
            </a:r>
            <a:r>
              <a:rPr lang="en-US" b="1" dirty="0" smtClean="0"/>
              <a:t>suffrage</a:t>
            </a:r>
            <a:r>
              <a:rPr lang="en-US" dirty="0" smtClean="0"/>
              <a:t>). </a:t>
            </a:r>
          </a:p>
          <a:p>
            <a:r>
              <a:rPr lang="en-US" dirty="0" smtClean="0"/>
              <a:t>She was concerned about poor girls being able to get an education. She also worked to make alcohol illegal (</a:t>
            </a:r>
            <a:r>
              <a:rPr lang="en-US" b="1" dirty="0" smtClean="0"/>
              <a:t>prohibition</a:t>
            </a:r>
            <a:r>
              <a:rPr lang="en-US" dirty="0" smtClean="0"/>
              <a:t>).</a:t>
            </a:r>
          </a:p>
          <a:p>
            <a:r>
              <a:rPr lang="en-US" dirty="0" smtClean="0"/>
              <a:t>In 1918, Congress passed the </a:t>
            </a:r>
            <a:r>
              <a:rPr lang="en-US" b="1" dirty="0" smtClean="0"/>
              <a:t>19</a:t>
            </a:r>
            <a:r>
              <a:rPr lang="en-US" b="1" baseline="30000" dirty="0" smtClean="0"/>
              <a:t>th</a:t>
            </a:r>
            <a:r>
              <a:rPr lang="en-US" b="1" dirty="0" smtClean="0"/>
              <a:t> Amendment</a:t>
            </a:r>
            <a:r>
              <a:rPr lang="en-US" dirty="0" smtClean="0"/>
              <a:t>, which gave women the right to vote.  Georgia did not </a:t>
            </a:r>
            <a:r>
              <a:rPr lang="en-US" b="1" dirty="0" smtClean="0"/>
              <a:t>ratify</a:t>
            </a:r>
            <a:r>
              <a:rPr lang="en-US" dirty="0" smtClean="0"/>
              <a:t> it, but by 1920 it became national law. </a:t>
            </a:r>
          </a:p>
          <a:p>
            <a:r>
              <a:rPr lang="en-US" dirty="0" smtClean="0"/>
              <a:t>In 1922, Rebecca Felton became the first female senator in U.S. history.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972665" y="228600"/>
            <a:ext cx="4191000" cy="914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Women’s Suffrage</a:t>
            </a:r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70974" y="1524000"/>
            <a:ext cx="3820626" cy="2819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9" name="TextBox 8"/>
          <p:cNvSpPr txBox="1"/>
          <p:nvPr/>
        </p:nvSpPr>
        <p:spPr>
          <a:xfrm>
            <a:off x="5181600" y="4419600"/>
            <a:ext cx="3810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Senator Rebecca Latimer Felton of Georgia was the first female to serve as a United States Senator. She was in office for 24-hours in 1922. </a:t>
            </a:r>
          </a:p>
          <a:p>
            <a:r>
              <a:rPr lang="en-US" sz="1400" dirty="0" smtClean="0"/>
              <a:t>Image: U.S. Senate Historical Office</a:t>
            </a:r>
            <a:endParaRPr lang="en-US" sz="14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11000" t="-3000" r="-4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38877" y="791215"/>
            <a:ext cx="6837363" cy="5248275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grpSp>
        <p:nvGrpSpPr>
          <p:cNvPr id="6" name="Group 5"/>
          <p:cNvGrpSpPr/>
          <p:nvPr/>
        </p:nvGrpSpPr>
        <p:grpSpPr>
          <a:xfrm>
            <a:off x="1219200" y="4267200"/>
            <a:ext cx="7010400" cy="1295400"/>
            <a:chOff x="1219200" y="4267200"/>
            <a:chExt cx="7010400" cy="1295400"/>
          </a:xfrm>
        </p:grpSpPr>
        <p:sp>
          <p:nvSpPr>
            <p:cNvPr id="7" name="Rectangle 6"/>
            <p:cNvSpPr/>
            <p:nvPr/>
          </p:nvSpPr>
          <p:spPr>
            <a:xfrm>
              <a:off x="1219200" y="4267200"/>
              <a:ext cx="7010400" cy="1295400"/>
            </a:xfrm>
            <a:prstGeom prst="rect">
              <a:avLst/>
            </a:prstGeom>
            <a:solidFill>
              <a:srgbClr val="10253F">
                <a:alpha val="61176"/>
              </a:srgb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p:spPr>
          <p:style>
            <a:lnRef idx="0">
              <a:schemeClr val="accent1"/>
            </a:lnRef>
            <a:fillRef idx="3">
              <a:schemeClr val="accent1"/>
            </a:fillRef>
            <a:effectRef idx="3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371600" y="4286071"/>
              <a:ext cx="6629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1: </a:t>
              </a:r>
              <a:r>
                <a:rPr 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5" action="ppaction://hlinksldjump"/>
                </a:rPr>
                <a:t>Bourbon Democrats and Independents</a:t>
              </a:r>
              <a:endPara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2: </a:t>
              </a:r>
              <a:r>
                <a:rPr 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6" action="ppaction://hlinksldjump"/>
                </a:rPr>
                <a:t>Farmer Discontent and Populism</a:t>
              </a:r>
              <a:endPara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r>
                <a:rPr 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Section 3: </a:t>
              </a:r>
              <a:r>
                <a:rPr lang="en-US" sz="2400" b="1" dirty="0" smtClean="0">
                  <a:solidFill>
                    <a:schemeClr val="accent1">
                      <a:lumMod val="20000"/>
                      <a:lumOff val="8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hlinkClick r:id="rId7" action="ppaction://hlinksldjump"/>
                </a:rPr>
                <a:t>Progressivism in Georgia</a:t>
              </a:r>
              <a:endParaRPr lang="en-US" sz="24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6248400"/>
            <a:ext cx="22145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hlinkClick r:id="rId3" action="ppaction://hlinksldjump"/>
              </a:rPr>
              <a:t>Return to Main Menu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382000" cy="1143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18, Section 1: Bourbon Democrats and Independents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97363"/>
          </a:xfrm>
        </p:spPr>
        <p:txBody>
          <a:bodyPr>
            <a:normAutofit lnSpcReduction="10000"/>
          </a:bodyPr>
          <a:lstStyle/>
          <a:p>
            <a:r>
              <a:rPr lang="en-US" sz="4000" dirty="0" smtClean="0"/>
              <a:t>Essential Question</a:t>
            </a:r>
          </a:p>
          <a:p>
            <a:pPr lvl="1"/>
            <a:r>
              <a:rPr lang="en-US" sz="3600" dirty="0" smtClean="0"/>
              <a:t>How did the Bourbon Democrats control Georgia politics during this period?</a:t>
            </a:r>
            <a:endParaRPr lang="en-US" sz="3600" dirty="0"/>
          </a:p>
          <a:p>
            <a:pPr marL="457200" lvl="1" indent="0">
              <a:buNone/>
            </a:pPr>
            <a:endParaRPr lang="en-US" sz="3600" dirty="0" smtClean="0"/>
          </a:p>
          <a:p>
            <a:r>
              <a:rPr lang="en-US" sz="3600" dirty="0"/>
              <a:t>What terms do I need to know? </a:t>
            </a:r>
          </a:p>
          <a:p>
            <a:pPr lvl="1"/>
            <a:r>
              <a:rPr lang="en-US" sz="3200" dirty="0"/>
              <a:t>Bourbon Triumvirate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7734220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Bourbon Democrats and Independents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447800"/>
            <a:ext cx="8610600" cy="5181599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Democrats controlled Georgia by the end of Reconstruction in 1877. </a:t>
            </a:r>
          </a:p>
          <a:p>
            <a:r>
              <a:rPr lang="en-US" dirty="0" smtClean="0"/>
              <a:t>Politicians tried to control the African American vote with intimidation.  </a:t>
            </a:r>
          </a:p>
          <a:p>
            <a:r>
              <a:rPr lang="en-US" dirty="0" smtClean="0"/>
              <a:t>These politicians wanted whites to support the Democratic Party and remain united. They did not want southern whites to lose their political and economic power.</a:t>
            </a:r>
          </a:p>
          <a:p>
            <a:r>
              <a:rPr lang="en-US" dirty="0" smtClean="0"/>
              <a:t>In the 1890s, the Populists called on white and black farmers to challenge the Democratic Party power structure.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Bourbon Triumvirate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Autofit/>
          </a:bodyPr>
          <a:lstStyle/>
          <a:p>
            <a:r>
              <a:rPr lang="en-US" dirty="0" smtClean="0"/>
              <a:t>Democrats controlled Georgia in the decades following Reconstruction. Their opponents called them “Bourbons,” a term that referred to a royal French family that never learned from the past, but also never forgot the past.</a:t>
            </a:r>
          </a:p>
          <a:p>
            <a:r>
              <a:rPr lang="en-US" dirty="0" smtClean="0"/>
              <a:t>Three men controlled the governor’s office and Georgia’s two Senate seats from 1876 to 1890:  </a:t>
            </a:r>
            <a:r>
              <a:rPr lang="en-US" b="1" dirty="0" smtClean="0"/>
              <a:t>Joseph E. Brown, Alfred B. Colquitt, and John B. Gordon</a:t>
            </a:r>
            <a:r>
              <a:rPr lang="en-US" dirty="0" smtClean="0"/>
              <a:t>. They became known as the </a:t>
            </a:r>
            <a:r>
              <a:rPr lang="en-US" b="1" dirty="0" smtClean="0"/>
              <a:t>Bourbon Triumvirate</a:t>
            </a:r>
            <a:r>
              <a:rPr lang="en-US" dirty="0" smtClean="0"/>
              <a:t> (a group of three in authority).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r>
              <a:rPr lang="en-US" dirty="0" smtClean="0"/>
              <a:t>The Bourbon Triumvirate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52400" y="762000"/>
            <a:ext cx="8991600" cy="6096000"/>
          </a:xfrm>
        </p:spPr>
        <p:txBody>
          <a:bodyPr>
            <a:noAutofit/>
          </a:bodyPr>
          <a:lstStyle/>
          <a:p>
            <a:r>
              <a:rPr lang="en-US" sz="3600" dirty="0" smtClean="0"/>
              <a:t>The Bourbon Triumvirate controlled Georgia. They supported </a:t>
            </a:r>
            <a:r>
              <a:rPr lang="en-US" sz="3600" b="1" dirty="0" smtClean="0"/>
              <a:t>“Lost Cause” </a:t>
            </a:r>
            <a:r>
              <a:rPr lang="en-US" sz="3600" dirty="0" smtClean="0"/>
              <a:t>ideas (maintaining white supremacy and pre-Civil War states’ rights), but also supported business, the railroads, bringing industry to GA, </a:t>
            </a:r>
            <a:r>
              <a:rPr lang="en-US" sz="3600" smtClean="0"/>
              <a:t>diversifying agriculture</a:t>
            </a:r>
            <a:r>
              <a:rPr lang="en-US" sz="3600" dirty="0" smtClean="0"/>
              <a:t>, and other “New South” issues.</a:t>
            </a:r>
          </a:p>
          <a:p>
            <a:pPr lvl="2"/>
            <a:r>
              <a:rPr lang="en-US" sz="4000" dirty="0" smtClean="0"/>
              <a:t>Republicans joined with Independent voters in trying to defeat the Democrats.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111928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Challenges to the Bourbons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09600" y="1143000"/>
            <a:ext cx="8534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The Independents elected three members to the U.S. Congress by the early 1880s, but could not unseat the Democrats from the governor’s office or the Senate.</a:t>
            </a:r>
          </a:p>
          <a:p>
            <a:r>
              <a:rPr lang="en-US" dirty="0" smtClean="0"/>
              <a:t>By the 1890s, the power of the Bourbon Triumvirate began to fade.</a:t>
            </a:r>
          </a:p>
          <a:p>
            <a:r>
              <a:rPr lang="en-US" dirty="0" smtClean="0"/>
              <a:t>The Bourbons were conservatives with money and believed in less government spending on public services – services that the middle and lowers classes needed.</a:t>
            </a:r>
          </a:p>
          <a:p>
            <a:r>
              <a:rPr lang="en-US" dirty="0" smtClean="0"/>
              <a:t>Struggling middle class and poor farmers became more </a:t>
            </a:r>
            <a:r>
              <a:rPr lang="en-US" b="1" dirty="0" smtClean="0"/>
              <a:t>discontented</a:t>
            </a:r>
            <a:r>
              <a:rPr lang="en-US" dirty="0" smtClean="0"/>
              <a:t> with economic issues and eventually formed a political party to work for major reforms.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18, Section 2: Farmer Discontent and Populism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648200"/>
          </a:xfrm>
        </p:spPr>
        <p:txBody>
          <a:bodyPr>
            <a:normAutofit fontScale="92500" lnSpcReduction="20000"/>
          </a:bodyPr>
          <a:lstStyle/>
          <a:p>
            <a:r>
              <a:rPr lang="en-US" sz="4000" dirty="0" smtClean="0"/>
              <a:t>Essential Question</a:t>
            </a:r>
          </a:p>
          <a:p>
            <a:pPr lvl="1"/>
            <a:r>
              <a:rPr lang="en-US" sz="3600" dirty="0" smtClean="0"/>
              <a:t>How did populism affect the politics of Georgia in the late 19</a:t>
            </a:r>
            <a:r>
              <a:rPr lang="en-US" sz="3600" baseline="30000" dirty="0" smtClean="0"/>
              <a:t>th</a:t>
            </a:r>
            <a:r>
              <a:rPr lang="en-US" sz="3600" dirty="0" smtClean="0"/>
              <a:t> century? </a:t>
            </a:r>
            <a:endParaRPr lang="en-US" dirty="0"/>
          </a:p>
          <a:p>
            <a:r>
              <a:rPr lang="en-US" dirty="0"/>
              <a:t>What terms do I need to know? </a:t>
            </a:r>
          </a:p>
          <a:p>
            <a:pPr lvl="1"/>
            <a:r>
              <a:rPr lang="en-US" dirty="0"/>
              <a:t>Farmers’ Alliance</a:t>
            </a:r>
          </a:p>
          <a:p>
            <a:pPr lvl="1"/>
            <a:r>
              <a:rPr lang="en-US" dirty="0"/>
              <a:t>co-op</a:t>
            </a:r>
          </a:p>
          <a:p>
            <a:pPr lvl="1"/>
            <a:r>
              <a:rPr lang="en-US" dirty="0"/>
              <a:t>graduated income tax</a:t>
            </a:r>
          </a:p>
          <a:p>
            <a:pPr lvl="1"/>
            <a:r>
              <a:rPr lang="en-US" dirty="0"/>
              <a:t>Populist Party</a:t>
            </a:r>
          </a:p>
          <a:p>
            <a:pPr lvl="1"/>
            <a:r>
              <a:rPr lang="en-US" dirty="0"/>
              <a:t>fraud</a:t>
            </a:r>
          </a:p>
          <a:p>
            <a:pPr lvl="1"/>
            <a:r>
              <a:rPr lang="en-US" dirty="0"/>
              <a:t>county unit system</a:t>
            </a:r>
          </a:p>
          <a:p>
            <a:pPr marL="457200" lvl="1" indent="0">
              <a:buNone/>
            </a:pPr>
            <a:endParaRPr lang="en-US" sz="36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Farmer Discontent and Populism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143000"/>
            <a:ext cx="8305800" cy="5410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the late 1880s, cotton prices dropped as prices increased for the goods that Georgia’s middle-class and poor farmers needed to buy.</a:t>
            </a:r>
          </a:p>
          <a:p>
            <a:r>
              <a:rPr lang="en-US" dirty="0" smtClean="0"/>
              <a:t>Railroad shipping costs paid to send farmers’ products to market also contributed to their financial struggles.</a:t>
            </a:r>
          </a:p>
          <a:p>
            <a:r>
              <a:rPr lang="en-US" dirty="0" smtClean="0"/>
              <a:t>Many owners of small farms sold their land to pay debts. Some eventually became tenant farmers or sharecroppers.</a:t>
            </a:r>
          </a:p>
          <a:p>
            <a:r>
              <a:rPr lang="en-US" dirty="0" smtClean="0"/>
              <a:t>As farmers became more discontented by the policies of the </a:t>
            </a:r>
            <a:r>
              <a:rPr lang="en-US" b="1" dirty="0" smtClean="0"/>
              <a:t>Bourbon Democrats</a:t>
            </a:r>
            <a:r>
              <a:rPr lang="en-US" dirty="0" smtClean="0"/>
              <a:t>, they organized their own political party. 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75B92E-C504-4F72-91D6-D83D77D1C380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0000"/>
      </a:hlink>
      <a:folHlink>
        <a:srgbClr val="FF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3083</TotalTime>
  <Words>1290</Words>
  <Application>Microsoft Office PowerPoint</Application>
  <PresentationFormat>On-screen Show (4:3)</PresentationFormat>
  <Paragraphs>133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Chapter 18, Section 1: Bourbon Democrats and Independents</vt:lpstr>
      <vt:lpstr>Bourbon Democrats and Independents</vt:lpstr>
      <vt:lpstr>The Bourbon Triumvirate </vt:lpstr>
      <vt:lpstr>The Bourbon Triumvirate </vt:lpstr>
      <vt:lpstr>Challenges to the Bourbons</vt:lpstr>
      <vt:lpstr>Chapter 18, Section 2: Farmer Discontent and Populism</vt:lpstr>
      <vt:lpstr>Farmer Discontent and Populism</vt:lpstr>
      <vt:lpstr>The Farmers’ Alliance</vt:lpstr>
      <vt:lpstr>The People’s (Populist) Party (1/2)</vt:lpstr>
      <vt:lpstr>The People’s (Populist) Party (2/2)</vt:lpstr>
      <vt:lpstr>One-Party Rule</vt:lpstr>
      <vt:lpstr>County Unit System</vt:lpstr>
      <vt:lpstr>Georgia’s County Unit System</vt:lpstr>
      <vt:lpstr>Chapter 18, Section 3: Progressivism in Georgia</vt:lpstr>
      <vt:lpstr>Progressivism in Georgia</vt:lpstr>
      <vt:lpstr>Governor Hoke Smith and Progressivism Reform</vt:lpstr>
      <vt:lpstr>Women’s Suffrage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Georgia: Its Heritage and Its Promises</dc:title>
  <dc:subject>©2010 Clairmont Press</dc:subject>
  <dc:creator>Emmett Mullins, Ed.D.</dc:creator>
  <cp:lastModifiedBy>Dorsey, David</cp:lastModifiedBy>
  <cp:revision>258</cp:revision>
  <dcterms:created xsi:type="dcterms:W3CDTF">2010-06-02T19:20:05Z</dcterms:created>
  <dcterms:modified xsi:type="dcterms:W3CDTF">2018-11-05T16:51:27Z</dcterms:modified>
</cp:coreProperties>
</file>