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88" r:id="rId4"/>
    <p:sldId id="268" r:id="rId5"/>
    <p:sldId id="265" r:id="rId6"/>
    <p:sldId id="293" r:id="rId7"/>
    <p:sldId id="289" r:id="rId8"/>
    <p:sldId id="271" r:id="rId9"/>
    <p:sldId id="290" r:id="rId10"/>
    <p:sldId id="291" r:id="rId11"/>
    <p:sldId id="287" r:id="rId12"/>
    <p:sldId id="294" r:id="rId13"/>
    <p:sldId id="270" r:id="rId14"/>
    <p:sldId id="276" r:id="rId15"/>
    <p:sldId id="275" r:id="rId16"/>
    <p:sldId id="292" r:id="rId17"/>
    <p:sldId id="296" r:id="rId18"/>
    <p:sldId id="277" r:id="rId19"/>
    <p:sldId id="297" r:id="rId20"/>
    <p:sldId id="278" r:id="rId21"/>
    <p:sldId id="295" r:id="rId22"/>
    <p:sldId id="266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89046" autoAdjust="0"/>
  </p:normalViewPr>
  <p:slideViewPr>
    <p:cSldViewPr>
      <p:cViewPr varScale="1">
        <p:scale>
          <a:sx n="60" d="100"/>
          <a:sy n="60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0%20Project\georgia%20popu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198304798\Desktop\2010%20Projects\World%20War%20I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of</a:t>
            </a:r>
            <a:r>
              <a:rPr lang="en-US" baseline="0"/>
              <a:t> Georgia: 1900-1950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numLit>
              <c:formatCode>General</c:formatCode>
              <c:ptCount val="6"/>
              <c:pt idx="0">
                <c:v>1900</c:v>
              </c:pt>
              <c:pt idx="1">
                <c:v>1910</c:v>
              </c:pt>
              <c:pt idx="2">
                <c:v>1920</c:v>
              </c:pt>
              <c:pt idx="3">
                <c:v>1930</c:v>
              </c:pt>
              <c:pt idx="4">
                <c:v>1940</c:v>
              </c:pt>
              <c:pt idx="5">
                <c:v>1950</c:v>
              </c:pt>
            </c:numLit>
          </c:cat>
          <c:val>
            <c:numRef>
              <c:f>Sheet1!$B$2:$B$7</c:f>
              <c:numCache>
                <c:formatCode>General</c:formatCode>
                <c:ptCount val="6"/>
                <c:pt idx="0">
                  <c:v>2216331</c:v>
                </c:pt>
                <c:pt idx="1">
                  <c:v>2609121</c:v>
                </c:pt>
                <c:pt idx="2">
                  <c:v>2895832</c:v>
                </c:pt>
                <c:pt idx="3">
                  <c:v>2908506</c:v>
                </c:pt>
                <c:pt idx="4">
                  <c:v>3123723</c:v>
                </c:pt>
                <c:pt idx="5">
                  <c:v>3444578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92552960"/>
        <c:axId val="192554880"/>
      </c:lineChart>
      <c:catAx>
        <c:axId val="192552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92554880"/>
        <c:crosses val="autoZero"/>
        <c:auto val="1"/>
        <c:lblAlgn val="ctr"/>
        <c:lblOffset val="100"/>
        <c:noMultiLvlLbl val="0"/>
      </c:catAx>
      <c:valAx>
        <c:axId val="192554880"/>
        <c:scaling>
          <c:orientation val="minMax"/>
          <c:max val="4000000"/>
          <c:min val="2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Number of People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92552960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World War I Deaths (Military and Civilian)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Sheet1!$K$19</c:f>
              <c:strCache>
                <c:ptCount val="1"/>
                <c:pt idx="0">
                  <c:v>Russian Empire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Sheet1!$L$19:$M$19</c:f>
              <c:numCache>
                <c:formatCode>General</c:formatCode>
                <c:ptCount val="2"/>
                <c:pt idx="0" formatCode="#,##0">
                  <c:v>3311000</c:v>
                </c:pt>
              </c:numCache>
            </c:numRef>
          </c:val>
        </c:ser>
        <c:ser>
          <c:idx val="1"/>
          <c:order val="1"/>
          <c:tx>
            <c:strRef>
              <c:f>Sheet1!$K$20</c:f>
              <c:strCache>
                <c:ptCount val="1"/>
                <c:pt idx="0">
                  <c:v>France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Sheet1!$L$20:$M$20</c:f>
              <c:numCache>
                <c:formatCode>General</c:formatCode>
                <c:ptCount val="2"/>
                <c:pt idx="0" formatCode="#,##0">
                  <c:v>1697800</c:v>
                </c:pt>
              </c:numCache>
            </c:numRef>
          </c:val>
        </c:ser>
        <c:ser>
          <c:idx val="2"/>
          <c:order val="2"/>
          <c:tx>
            <c:strRef>
              <c:f>Sheet1!$K$21</c:f>
              <c:strCache>
                <c:ptCount val="1"/>
                <c:pt idx="0">
                  <c:v>Italy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Sheet1!$L$21:$M$21</c:f>
              <c:numCache>
                <c:formatCode>General</c:formatCode>
                <c:ptCount val="2"/>
                <c:pt idx="0" formatCode="#,##0">
                  <c:v>1240000</c:v>
                </c:pt>
              </c:numCache>
            </c:numRef>
          </c:val>
        </c:ser>
        <c:ser>
          <c:idx val="3"/>
          <c:order val="3"/>
          <c:tx>
            <c:strRef>
              <c:f>Sheet1!$K$22</c:f>
              <c:strCache>
                <c:ptCount val="1"/>
                <c:pt idx="0">
                  <c:v>British Empire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Sheet1!$L$22:$M$22</c:f>
              <c:numCache>
                <c:formatCode>General</c:formatCode>
                <c:ptCount val="2"/>
                <c:pt idx="0" formatCode="#,##0">
                  <c:v>1225914</c:v>
                </c:pt>
              </c:numCache>
            </c:numRef>
          </c:val>
        </c:ser>
        <c:ser>
          <c:idx val="4"/>
          <c:order val="4"/>
          <c:tx>
            <c:strRef>
              <c:f>Sheet1!$K$23</c:f>
              <c:strCache>
                <c:ptCount val="1"/>
                <c:pt idx="0">
                  <c:v>Serbia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Sheet1!$L$23:$M$23</c:f>
              <c:numCache>
                <c:formatCode>General</c:formatCode>
                <c:ptCount val="2"/>
                <c:pt idx="0" formatCode="#,##0">
                  <c:v>725000</c:v>
                </c:pt>
              </c:numCache>
            </c:numRef>
          </c:val>
        </c:ser>
        <c:ser>
          <c:idx val="5"/>
          <c:order val="5"/>
          <c:tx>
            <c:strRef>
              <c:f>Sheet1!$K$24</c:f>
              <c:strCache>
                <c:ptCount val="1"/>
                <c:pt idx="0">
                  <c:v>Romania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Sheet1!$L$24:$M$24</c:f>
              <c:numCache>
                <c:formatCode>General</c:formatCode>
                <c:ptCount val="2"/>
                <c:pt idx="0" formatCode="#,##0">
                  <c:v>680000</c:v>
                </c:pt>
              </c:numCache>
            </c:numRef>
          </c:val>
        </c:ser>
        <c:ser>
          <c:idx val="6"/>
          <c:order val="6"/>
          <c:tx>
            <c:strRef>
              <c:f>Sheet1!$K$25</c:f>
              <c:strCache>
                <c:ptCount val="1"/>
                <c:pt idx="0">
                  <c:v>United States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Sheet1!$L$25:$M$25</c:f>
              <c:numCache>
                <c:formatCode>General</c:formatCode>
                <c:ptCount val="2"/>
                <c:pt idx="0" formatCode="#,##0">
                  <c:v>117465</c:v>
                </c:pt>
              </c:numCache>
            </c:numRef>
          </c:val>
        </c:ser>
        <c:ser>
          <c:idx val="7"/>
          <c:order val="7"/>
          <c:tx>
            <c:strRef>
              <c:f>Sheet1!$K$26</c:f>
              <c:strCache>
                <c:ptCount val="1"/>
                <c:pt idx="0">
                  <c:v>Other countries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Sheet1!$L$26:$M$26</c:f>
              <c:numCache>
                <c:formatCode>General</c:formatCode>
                <c:ptCount val="2"/>
                <c:pt idx="0" formatCode="#,##0">
                  <c:v>389274</c:v>
                </c:pt>
              </c:numCache>
            </c:numRef>
          </c:val>
        </c:ser>
        <c:ser>
          <c:idx val="8"/>
          <c:order val="8"/>
          <c:tx>
            <c:strRef>
              <c:f>Sheet1!$K$27</c:f>
              <c:strCache>
                <c:ptCount val="1"/>
                <c:pt idx="0">
                  <c:v>Ottoman Empire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Sheet1!$L$27:$M$27</c:f>
              <c:numCache>
                <c:formatCode>#,##0</c:formatCode>
                <c:ptCount val="2"/>
                <c:pt idx="1">
                  <c:v>2921844</c:v>
                </c:pt>
              </c:numCache>
            </c:numRef>
          </c:val>
        </c:ser>
        <c:ser>
          <c:idx val="9"/>
          <c:order val="9"/>
          <c:tx>
            <c:strRef>
              <c:f>Sheet1!$K$28</c:f>
              <c:strCache>
                <c:ptCount val="1"/>
                <c:pt idx="0">
                  <c:v>German Empire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Sheet1!$L$28:$M$28</c:f>
              <c:numCache>
                <c:formatCode>#,##0</c:formatCode>
                <c:ptCount val="2"/>
                <c:pt idx="1">
                  <c:v>2476897</c:v>
                </c:pt>
              </c:numCache>
            </c:numRef>
          </c:val>
        </c:ser>
        <c:ser>
          <c:idx val="10"/>
          <c:order val="10"/>
          <c:tx>
            <c:strRef>
              <c:f>Sheet1!$K$29</c:f>
              <c:strCache>
                <c:ptCount val="1"/>
                <c:pt idx="0">
                  <c:v>Austria-Hungary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Sheet1!$L$29:$M$29</c:f>
              <c:numCache>
                <c:formatCode>#,##0</c:formatCode>
                <c:ptCount val="2"/>
                <c:pt idx="1">
                  <c:v>1567000</c:v>
                </c:pt>
              </c:numCache>
            </c:numRef>
          </c:val>
        </c:ser>
        <c:ser>
          <c:idx val="11"/>
          <c:order val="11"/>
          <c:tx>
            <c:strRef>
              <c:f>Sheet1!$K$30</c:f>
              <c:strCache>
                <c:ptCount val="1"/>
                <c:pt idx="0">
                  <c:v>Bulgaria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Sheet1!$L$18:$M$18</c:f>
              <c:strCache>
                <c:ptCount val="2"/>
                <c:pt idx="0">
                  <c:v>Allies</c:v>
                </c:pt>
                <c:pt idx="1">
                  <c:v>Central Powers</c:v>
                </c:pt>
              </c:strCache>
            </c:strRef>
          </c:cat>
          <c:val>
            <c:numRef>
              <c:f>Sheet1!$L$30:$M$30</c:f>
              <c:numCache>
                <c:formatCode>#,##0</c:formatCode>
                <c:ptCount val="2"/>
                <c:pt idx="1">
                  <c:v>187500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387136"/>
        <c:axId val="193020288"/>
        <c:axId val="0"/>
      </c:bar3DChart>
      <c:catAx>
        <c:axId val="19338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3020288"/>
        <c:crosses val="autoZero"/>
        <c:auto val="1"/>
        <c:lblAlgn val="ctr"/>
        <c:lblOffset val="100"/>
        <c:noMultiLvlLbl val="0"/>
      </c:catAx>
      <c:valAx>
        <c:axId val="193020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 Deaths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93387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36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5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85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3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35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01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3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40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97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80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14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57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89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1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8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9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0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7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4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E612-DB33-4ACD-A8E0-BFDFE9CE38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BCF-5DC9-4F4A-B296-8DED700B45A5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18F0-3188-4B3F-BC5F-26FA2C8367B7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8A4B-427A-4120-B7C7-1803E451D116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FAED-1337-4983-AF96-8C817CD32145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agse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090759">
            <a:off x="135052" y="5772148"/>
            <a:ext cx="838200" cy="85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0F60-EA4E-4707-8271-4B0EA082A101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BBC9-B2B5-4E2B-9CC6-8FFC3DD0DD25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agse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090759">
            <a:off x="135052" y="5772148"/>
            <a:ext cx="838200" cy="85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D89F-5326-4A44-8D49-9E05580DC9B2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150-4727-48F4-94C3-83639D4542DC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BE45-73CC-437F-AF16-FE70B3C4595F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FB36-C9D6-4B0F-8DBA-680BFD03FB33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D311-5834-44A1-A0AE-8134D894BFCC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1EDB-7D11-4DB0-A947-B6E151CF203E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hyperlink" Target="http://www.jekyllislan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t="-3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804863"/>
            <a:ext cx="6837363" cy="524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00200" y="381000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20:</a:t>
            </a:r>
          </a:p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Economy, Expansionism, and World War I</a:t>
            </a:r>
          </a:p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PRESENTATION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2010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25440" y="914400"/>
            <a:ext cx="441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state’s service industries such as tourism grew, especially in the Golden Isles region of Georgia’s coast.</a:t>
            </a:r>
          </a:p>
          <a:p>
            <a:r>
              <a:rPr lang="en-US" dirty="0" smtClean="0"/>
              <a:t>A groups of wealthy northerners built vacation homes on Jekyll Island. These individuals were attracted to the coastal region’s beauty and the state’s mild climate in the winter. </a:t>
            </a:r>
          </a:p>
          <a:p>
            <a:r>
              <a:rPr lang="en-US" dirty="0" smtClean="0"/>
              <a:t>Golf retreats became popular in the Augusta area.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63246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Link: </a:t>
            </a:r>
            <a:r>
              <a:rPr lang="en-US" dirty="0" smtClean="0">
                <a:hlinkClick r:id="rId4"/>
              </a:rPr>
              <a:t>Jekyll Island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752600"/>
            <a:ext cx="3907888" cy="262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29200" y="44958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Jekyll Island Club Hotel on Jekyll Island was once a private club for some of the world’s wealthiest businessmen. </a:t>
            </a:r>
          </a:p>
          <a:p>
            <a:r>
              <a:rPr lang="en-US" sz="1400" dirty="0" smtClean="0"/>
              <a:t>Image: Public Domain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Urbanization and Business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838200"/>
            <a:ext cx="8458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Georgia’s towns grew around the railroads.</a:t>
            </a:r>
          </a:p>
          <a:p>
            <a:r>
              <a:rPr lang="en-US" b="1" dirty="0" smtClean="0"/>
              <a:t>Alonzo Herndon, a wealthy African-American businessman, owned many properties and founded the Atlanta Life Insurance Company. Herndon and his wife provided funding for many social service nonprofit organizations and Atlanta University.</a:t>
            </a:r>
          </a:p>
          <a:p>
            <a:r>
              <a:rPr lang="en-US" dirty="0" smtClean="0"/>
              <a:t>Atlanta’s growing population led to more retail stores.  Rich’s department store became a major attraction in downtown Atlanta.</a:t>
            </a:r>
          </a:p>
          <a:p>
            <a:r>
              <a:rPr lang="en-US" dirty="0" smtClean="0"/>
              <a:t>Electricity came to Georgia’s cities by the early 1900s. It would be many more years before residents in many rural areas enjoyed the benefits of electricity.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4723" y="282348"/>
          <a:ext cx="8674554" cy="629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World War 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Essential Question</a:t>
            </a:r>
          </a:p>
          <a:p>
            <a:pPr lvl="1"/>
            <a:r>
              <a:rPr lang="en-US" sz="3600" dirty="0" smtClean="0"/>
              <a:t>What were the causes of the war </a:t>
            </a:r>
            <a:r>
              <a:rPr lang="en-US" sz="3600" smtClean="0"/>
              <a:t>and the ways </a:t>
            </a:r>
            <a:r>
              <a:rPr lang="en-US" sz="3600" dirty="0" smtClean="0"/>
              <a:t>in which Georgians contributed to the World War I effort?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2: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isolationism</a:t>
            </a:r>
          </a:p>
          <a:p>
            <a:pPr lvl="1"/>
            <a:r>
              <a:rPr lang="en-US" dirty="0" smtClean="0"/>
              <a:t>World War I</a:t>
            </a:r>
          </a:p>
          <a:p>
            <a:pPr lvl="1"/>
            <a:r>
              <a:rPr lang="en-US" dirty="0" smtClean="0"/>
              <a:t>armistice</a:t>
            </a:r>
          </a:p>
          <a:p>
            <a:pPr lvl="1"/>
            <a:r>
              <a:rPr lang="en-US" dirty="0" smtClean="0"/>
              <a:t>pandemic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79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establishment of military bases in Georgia during the 1898 Spanish-American War set the stage for the role Georgia played in World War I.  Those bases provided a boost to Georgia’s economy.</a:t>
            </a:r>
          </a:p>
          <a:p>
            <a:r>
              <a:rPr lang="en-US" dirty="0"/>
              <a:t> </a:t>
            </a:r>
            <a:r>
              <a:rPr lang="en-US" dirty="0" smtClean="0"/>
              <a:t>The U.S. had a policy of </a:t>
            </a:r>
            <a:r>
              <a:rPr lang="en-US" i="1" dirty="0" smtClean="0"/>
              <a:t>isolationism</a:t>
            </a:r>
            <a:r>
              <a:rPr lang="en-US" dirty="0" smtClean="0"/>
              <a:t> during the years leading up to the war (abstaining from getting involved with the political/economic affairs of other nations)</a:t>
            </a:r>
          </a:p>
          <a:p>
            <a:r>
              <a:rPr lang="en-US" dirty="0" smtClean="0"/>
              <a:t>The U.S. entered World War I in 1917, after remaining neutral for three years. Georgia’s bases would prove to be important to the war effort.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Causes of World War I (Fundamental)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58674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Nationalism</a:t>
            </a:r>
            <a:r>
              <a:rPr lang="en-US" dirty="0" smtClean="0"/>
              <a:t>: European countries and ethnic groups developed a strong sense of pride and national identity (“we are the best – don’t mess with us” kind of thing).</a:t>
            </a:r>
          </a:p>
          <a:p>
            <a:r>
              <a:rPr lang="en-US" i="1" dirty="0" smtClean="0"/>
              <a:t>Imperialism</a:t>
            </a:r>
            <a:r>
              <a:rPr lang="en-US" dirty="0" smtClean="0"/>
              <a:t>: Many European countries were expanding their empires around the world, wanting more wealth and power</a:t>
            </a:r>
          </a:p>
          <a:p>
            <a:r>
              <a:rPr lang="en-US" i="1" dirty="0" smtClean="0"/>
              <a:t>Militarism</a:t>
            </a:r>
            <a:r>
              <a:rPr lang="en-US" dirty="0" smtClean="0"/>
              <a:t>: These countries were also building up their militaries, ready for a fight if necessary.</a:t>
            </a:r>
          </a:p>
          <a:p>
            <a:r>
              <a:rPr lang="en-US" dirty="0" smtClean="0"/>
              <a:t>Complex </a:t>
            </a:r>
            <a:r>
              <a:rPr lang="en-US" i="1" dirty="0" smtClean="0"/>
              <a:t>alliances</a:t>
            </a:r>
            <a:r>
              <a:rPr lang="en-US" dirty="0" smtClean="0"/>
              <a:t> formed: if country was in trouble allies would help defend them.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Causes of World War I (Immediate)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5867400"/>
          </a:xfrm>
        </p:spPr>
        <p:txBody>
          <a:bodyPr>
            <a:normAutofit fontScale="92500"/>
          </a:bodyPr>
          <a:lstStyle/>
          <a:p>
            <a:r>
              <a:rPr lang="en-US" dirty="0"/>
              <a:t>A Serbian nationalist assassinated the heir to the Austro-Hungarian throne, Archduke Ferdinand; war began between Serbia and Austria-Hungary.</a:t>
            </a:r>
          </a:p>
          <a:p>
            <a:r>
              <a:rPr lang="en-US" dirty="0" smtClean="0"/>
              <a:t>Great Britain, France, and Russia (the Allies) joined against Germany, Austria-Hungary, and Bulgaria (the Central Powers).</a:t>
            </a:r>
          </a:p>
          <a:p>
            <a:r>
              <a:rPr lang="en-US" dirty="0" smtClean="0"/>
              <a:t>The United States preferred to remain neutral, but effective shipping blockades by Great Britain violated U.S. trade rights.</a:t>
            </a:r>
          </a:p>
          <a:p>
            <a:r>
              <a:rPr lang="en-US" dirty="0" smtClean="0"/>
              <a:t>German submarines (U-boats) made it dangerous for American merchant ships to reach European waters.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3719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United States Enters the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German U-Boat sank a British passenger ship, the </a:t>
            </a:r>
            <a:r>
              <a:rPr lang="en-US" i="1" dirty="0" smtClean="0"/>
              <a:t>Lusitania</a:t>
            </a:r>
            <a:r>
              <a:rPr lang="en-US" dirty="0" smtClean="0"/>
              <a:t>, in 1915, which resulted in 128 American deaths.</a:t>
            </a:r>
          </a:p>
          <a:p>
            <a:pPr lvl="1"/>
            <a:r>
              <a:rPr lang="en-US" dirty="0" smtClean="0"/>
              <a:t>This made the U.S. upset, but did not cause us to enter the war…yet.</a:t>
            </a:r>
          </a:p>
          <a:p>
            <a:r>
              <a:rPr lang="en-US" dirty="0" smtClean="0"/>
              <a:t>In March 1917, German </a:t>
            </a:r>
            <a:r>
              <a:rPr lang="en-US" b="1" dirty="0" smtClean="0"/>
              <a:t>U-Boats</a:t>
            </a:r>
            <a:r>
              <a:rPr lang="en-US" dirty="0" smtClean="0"/>
              <a:t> sank several American ships and the U.S. also learned that Germany tried to recruit Mexico to its side (“</a:t>
            </a:r>
            <a:r>
              <a:rPr lang="en-US" b="1" dirty="0" smtClean="0"/>
              <a:t>Zimmerman telegram</a:t>
            </a:r>
            <a:r>
              <a:rPr lang="en-US" dirty="0" smtClean="0"/>
              <a:t>”).  </a:t>
            </a:r>
          </a:p>
          <a:p>
            <a:r>
              <a:rPr lang="en-US" dirty="0" smtClean="0"/>
              <a:t>On April 4, 1917, the United States declared war on Germany, despite continued opposition by many Americans. Wilson told Congress he hoped it would be a “war to end all wars.”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Z</a:t>
            </a:r>
            <a:r>
              <a:rPr lang="en-US" dirty="0" smtClean="0"/>
              <a:t>immerman Telegram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580" y="1216626"/>
            <a:ext cx="4693669" cy="5031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4" y="1166812"/>
            <a:ext cx="3886335" cy="5189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441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t="-3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804863"/>
            <a:ext cx="6837363" cy="524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447800" y="4419600"/>
            <a:ext cx="6400800" cy="1066800"/>
          </a:xfrm>
          <a:prstGeom prst="rect">
            <a:avLst/>
          </a:prstGeom>
          <a:solidFill>
            <a:srgbClr val="10253F">
              <a:alpha val="61176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454856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The Economy</a:t>
            </a:r>
            <a:endParaRPr 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World War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endParaRPr 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Georgia and World War 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609600"/>
            <a:ext cx="83058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Georgia benefitted from several military training camps in the state. </a:t>
            </a:r>
          </a:p>
          <a:p>
            <a:r>
              <a:rPr lang="en-US" sz="3300" b="1" dirty="0" smtClean="0"/>
              <a:t>Fort McPherson</a:t>
            </a:r>
            <a:r>
              <a:rPr lang="en-US" sz="3300" dirty="0" smtClean="0"/>
              <a:t>, south of Atlanta, was a permanent post. During the war it housed prisoners and treated thousands of soldiers in its hospitals.</a:t>
            </a:r>
          </a:p>
          <a:p>
            <a:r>
              <a:rPr lang="en-US" sz="3300" b="1" dirty="0" smtClean="0"/>
              <a:t>Fort Benning </a:t>
            </a:r>
            <a:r>
              <a:rPr lang="en-US" sz="3300" dirty="0" smtClean="0"/>
              <a:t>was a major infantry training school.</a:t>
            </a:r>
          </a:p>
          <a:p>
            <a:r>
              <a:rPr lang="en-US" sz="3300" b="1" dirty="0" smtClean="0"/>
              <a:t>Camp Hancock </a:t>
            </a:r>
            <a:r>
              <a:rPr lang="en-US" sz="3300" dirty="0" smtClean="0"/>
              <a:t>served as a weapons training school.</a:t>
            </a:r>
          </a:p>
          <a:p>
            <a:r>
              <a:rPr lang="en-US" sz="3300" dirty="0" smtClean="0"/>
              <a:t>Demand was high for Georgia’s processed and canned foods. Cotton prices went up (military needed it).</a:t>
            </a:r>
          </a:p>
          <a:p>
            <a:r>
              <a:rPr lang="en-US" sz="3300" dirty="0" smtClean="0"/>
              <a:t>Georgia’s textile mills made cloth for uniforms and bandages – this industry soared because of the war.</a:t>
            </a:r>
          </a:p>
          <a:p>
            <a:r>
              <a:rPr lang="en-US" sz="3300" dirty="0" smtClean="0"/>
              <a:t>Many Georgia citizens bought Liberty bonds to help finance the war.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4723" y="282348"/>
          <a:ext cx="8674554" cy="629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End of the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838200"/>
            <a:ext cx="8610600" cy="6019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Allies and Central Powers signed an armistice on November 11, 1918 (11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hour of the 11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day of the 11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month).</a:t>
            </a:r>
          </a:p>
          <a:p>
            <a:r>
              <a:rPr lang="en-US" sz="3000" dirty="0" smtClean="0"/>
              <a:t>The Treaty of Versailles weakened Germany and created  resentment and an economic depression in Germany that later brought on World War II.</a:t>
            </a:r>
          </a:p>
          <a:p>
            <a:r>
              <a:rPr lang="en-US" sz="3000" dirty="0" smtClean="0"/>
              <a:t>Segregation continued after the war, to the disappointment of  African Americans who had served in Europe.</a:t>
            </a:r>
          </a:p>
          <a:p>
            <a:r>
              <a:rPr lang="en-US" sz="3000" dirty="0" smtClean="0"/>
              <a:t>Cotton prices dropped as less cotton was needed by the military after the war.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0"/>
            <a:ext cx="221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The Economy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Essential Question</a:t>
            </a:r>
          </a:p>
          <a:p>
            <a:pPr lvl="1"/>
            <a:r>
              <a:rPr lang="en-US" sz="3600" dirty="0" smtClean="0"/>
              <a:t>How did the “New South” concept change the way Georgians viewed their economy?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New South</a:t>
            </a:r>
          </a:p>
          <a:p>
            <a:pPr lvl="1"/>
            <a:r>
              <a:rPr lang="en-US" dirty="0" smtClean="0"/>
              <a:t>diversify</a:t>
            </a:r>
          </a:p>
          <a:p>
            <a:pPr lvl="1"/>
            <a:r>
              <a:rPr lang="en-US" dirty="0" smtClean="0"/>
              <a:t>truck farming</a:t>
            </a:r>
          </a:p>
          <a:p>
            <a:pPr lvl="1"/>
            <a:r>
              <a:rPr lang="en-US" dirty="0" smtClean="0"/>
              <a:t>service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Economy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714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number of tenant farmers and sharecroppers continued to rise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tenant farmers were African Americans, but more and more whites became part of that system.</a:t>
            </a:r>
          </a:p>
          <a:p>
            <a:r>
              <a:rPr lang="en-US" dirty="0" smtClean="0"/>
              <a:t>Some southern leaders called for a </a:t>
            </a:r>
            <a:r>
              <a:rPr lang="en-US" b="1" dirty="0" smtClean="0"/>
              <a:t>New South </a:t>
            </a:r>
            <a:r>
              <a:rPr lang="en-US" dirty="0" smtClean="0"/>
              <a:t>that would </a:t>
            </a:r>
            <a:r>
              <a:rPr lang="en-US" b="1" dirty="0" smtClean="0"/>
              <a:t>become more economically progressive and prosperous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Henry W. Grady</a:t>
            </a:r>
            <a:r>
              <a:rPr lang="en-US" dirty="0" smtClean="0"/>
              <a:t>, a journalist and editor of the Atlanta Constitution, was a leading </a:t>
            </a:r>
            <a:r>
              <a:rPr lang="en-US" b="1" dirty="0" smtClean="0"/>
              <a:t>spokesman for the New South </a:t>
            </a:r>
            <a:r>
              <a:rPr lang="en-US" dirty="0" smtClean="0"/>
              <a:t>and a great promoter of Atlanta during the 1880s.</a:t>
            </a:r>
          </a:p>
          <a:p>
            <a:r>
              <a:rPr lang="en-US" b="1" dirty="0" smtClean="0"/>
              <a:t>Grady made speeches and wrote articles encouraging  northerners to invest in the southern economy</a:t>
            </a:r>
            <a:r>
              <a:rPr lang="en-US" dirty="0" smtClean="0"/>
              <a:t>, especially in Atlanta.  Some of Atlanta’s industrial growth 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 can be attributed to Grady.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838200"/>
            <a:ext cx="8534400" cy="5791199"/>
          </a:xfrm>
        </p:spPr>
        <p:txBody>
          <a:bodyPr>
            <a:normAutofit/>
          </a:bodyPr>
          <a:lstStyle/>
          <a:p>
            <a:r>
              <a:rPr lang="en-US" b="1" dirty="0" smtClean="0"/>
              <a:t>Cotton</a:t>
            </a:r>
            <a:r>
              <a:rPr lang="en-US" dirty="0" smtClean="0"/>
              <a:t> remained the major cash crop of Georgia, although </a:t>
            </a:r>
            <a:r>
              <a:rPr lang="en-US" b="1" dirty="0" smtClean="0"/>
              <a:t>peaches and pecans </a:t>
            </a:r>
            <a:r>
              <a:rPr lang="en-US" dirty="0" smtClean="0"/>
              <a:t>provided income for some Georgians.</a:t>
            </a:r>
          </a:p>
          <a:p>
            <a:r>
              <a:rPr lang="en-US" dirty="0" smtClean="0"/>
              <a:t>Truck farming, or growing vegetables and fruits for market, grew in scale as railroads made it possible to ship goods before they began to rot.</a:t>
            </a:r>
          </a:p>
          <a:p>
            <a:r>
              <a:rPr lang="en-US" b="1" dirty="0" smtClean="0"/>
              <a:t>Proponents of a New South called for farmers to </a:t>
            </a:r>
            <a:r>
              <a:rPr lang="en-US" b="1" i="1" dirty="0" smtClean="0"/>
              <a:t>diversify</a:t>
            </a:r>
            <a:r>
              <a:rPr lang="en-US" b="1" dirty="0" smtClean="0"/>
              <a:t>, or grow crops of different kinds; they called for “scientific” farming which they believed would strengthen Georgia’s economy.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762000"/>
            <a:ext cx="8610600" cy="6095999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“New South” supporter Henry Grady of the </a:t>
            </a:r>
            <a:r>
              <a:rPr lang="en-US" b="1" i="1" dirty="0" smtClean="0"/>
              <a:t>Atlanta Constitution</a:t>
            </a:r>
            <a:r>
              <a:rPr lang="en-US" b="1" dirty="0" smtClean="0"/>
              <a:t> worked to bring more manufacturing to Georgia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International Cotton Exposition’s goal was to promote Georgia as a place to invest and do business</a:t>
            </a:r>
          </a:p>
          <a:p>
            <a:r>
              <a:rPr lang="en-US" dirty="0" smtClean="0"/>
              <a:t>The industries that emerged and grew in Georgia during this pre-World War I period included sawmills that made board from Georgia pine trees and gristmills that ground corn and other grains.</a:t>
            </a:r>
          </a:p>
          <a:p>
            <a:r>
              <a:rPr lang="en-US" dirty="0" smtClean="0"/>
              <a:t>Georgians also began producing naval stores from pine trees using new techniques to collect the sap.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Textiles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838200"/>
            <a:ext cx="8382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Major textile mills were built in the late 1800s in the Augusta and Columbus regions (fall line) to produce cloth from Georgia cotton.</a:t>
            </a:r>
          </a:p>
          <a:p>
            <a:r>
              <a:rPr lang="en-US" dirty="0" smtClean="0"/>
              <a:t>The west-central area of Georgia saw textiles as a good economic development.</a:t>
            </a:r>
          </a:p>
          <a:p>
            <a:r>
              <a:rPr lang="en-US" b="1" dirty="0" smtClean="0"/>
              <a:t>National expositions (fairs) in the 1880-90s (Cotton Expositions) showcased Georgia’s economic recovery, the state’s natural resources, and lured investors.</a:t>
            </a:r>
          </a:p>
          <a:p>
            <a:r>
              <a:rPr lang="en-US" dirty="0" smtClean="0"/>
              <a:t>Many children worked long days in the mills, which kept them from attending school.</a:t>
            </a:r>
          </a:p>
          <a:p>
            <a:r>
              <a:rPr lang="en-US" b="1" dirty="0" smtClean="0"/>
              <a:t>Textiles became the most important industry in Georgia.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New Businesses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838200"/>
            <a:ext cx="8382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soft drink companies </a:t>
            </a:r>
            <a:r>
              <a:rPr lang="en-US" b="1" dirty="0" smtClean="0"/>
              <a:t>Coca-Cola</a:t>
            </a:r>
            <a:r>
              <a:rPr lang="en-US" dirty="0" smtClean="0"/>
              <a:t> and Royal Crown Cola were founded in Georgia during this period.</a:t>
            </a:r>
          </a:p>
          <a:p>
            <a:r>
              <a:rPr lang="en-US" b="1" dirty="0" smtClean="0"/>
              <a:t>In 1886, Atlanta pharmacist John Pemberton invented Coca-Cola as a “health” drink </a:t>
            </a:r>
            <a:r>
              <a:rPr lang="en-US" dirty="0" smtClean="0"/>
              <a:t>made from the coca leaf and kola nut, mixed with bubbly water. Several families in Georgia towns became wealthy bottling and selling Coca-Cola.  Coca-Cola was </a:t>
            </a:r>
            <a:r>
              <a:rPr lang="en-US" b="1" dirty="0" smtClean="0"/>
              <a:t>later purchased by Asa Candler and then by the Woodruff family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Columbus pharmacist Claude Hatcher developed Royal Crown Cola in the early 1900s. In the 1920s, the company expanded into the fruit-flavored drinks called Nehi.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4500</TotalTime>
  <Words>1430</Words>
  <Application>Microsoft Office PowerPoint</Application>
  <PresentationFormat>On-screen Show (4:3)</PresentationFormat>
  <Paragraphs>150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Section 1: The Economy</vt:lpstr>
      <vt:lpstr>Section 1: The Economy</vt:lpstr>
      <vt:lpstr>The Economy</vt:lpstr>
      <vt:lpstr>Agriculture</vt:lpstr>
      <vt:lpstr>Industrialization</vt:lpstr>
      <vt:lpstr>Textiles</vt:lpstr>
      <vt:lpstr>New Businesses</vt:lpstr>
      <vt:lpstr>Tourism</vt:lpstr>
      <vt:lpstr>Urbanization and Business</vt:lpstr>
      <vt:lpstr>PowerPoint Presentation</vt:lpstr>
      <vt:lpstr>Section 2: World War I</vt:lpstr>
      <vt:lpstr>Section 2: World War I</vt:lpstr>
      <vt:lpstr>World War I</vt:lpstr>
      <vt:lpstr>Causes of World War I (Fundamental)</vt:lpstr>
      <vt:lpstr>Causes of World War I (Immediate)</vt:lpstr>
      <vt:lpstr>The United States Enters the War</vt:lpstr>
      <vt:lpstr>Zimmerman Telegram</vt:lpstr>
      <vt:lpstr>Georgia and World War I</vt:lpstr>
      <vt:lpstr>PowerPoint Presentation</vt:lpstr>
      <vt:lpstr>The End of the War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Georgia: Its Heritage and Its Promises</dc:title>
  <dc:subject>©2010 Clairmont Press</dc:subject>
  <dc:creator>Emmett Mullins, Ed.D.</dc:creator>
  <cp:lastModifiedBy>Dorsey, David M.</cp:lastModifiedBy>
  <cp:revision>281</cp:revision>
  <dcterms:created xsi:type="dcterms:W3CDTF">2010-06-02T19:20:05Z</dcterms:created>
  <dcterms:modified xsi:type="dcterms:W3CDTF">2017-02-02T20:30:31Z</dcterms:modified>
</cp:coreProperties>
</file>